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87" r:id="rId4"/>
    <p:sldId id="259" r:id="rId5"/>
    <p:sldId id="286" r:id="rId6"/>
    <p:sldId id="261" r:id="rId7"/>
    <p:sldId id="262" r:id="rId8"/>
    <p:sldId id="263" r:id="rId9"/>
    <p:sldId id="285" r:id="rId10"/>
    <p:sldId id="265" r:id="rId11"/>
    <p:sldId id="266" r:id="rId12"/>
    <p:sldId id="267" r:id="rId13"/>
    <p:sldId id="268" r:id="rId14"/>
    <p:sldId id="284" r:id="rId15"/>
    <p:sldId id="270" r:id="rId16"/>
    <p:sldId id="283" r:id="rId17"/>
    <p:sldId id="272" r:id="rId18"/>
    <p:sldId id="273" r:id="rId19"/>
    <p:sldId id="282" r:id="rId20"/>
    <p:sldId id="275" r:id="rId21"/>
    <p:sldId id="290" r:id="rId22"/>
    <p:sldId id="295" r:id="rId23"/>
    <p:sldId id="291" r:id="rId24"/>
    <p:sldId id="293" r:id="rId25"/>
    <p:sldId id="281" r:id="rId26"/>
    <p:sldId id="277" r:id="rId27"/>
    <p:sldId id="288" r:id="rId28"/>
    <p:sldId id="279" r:id="rId29"/>
    <p:sldId id="289" r:id="rId30"/>
    <p:sldId id="294" r:id="rId31"/>
  </p:sldIdLst>
  <p:sldSz cx="18288000" cy="10287000"/>
  <p:notesSz cx="6858000" cy="9144000"/>
  <p:embeddedFontLst>
    <p:embeddedFont>
      <p:font typeface="LANTINGHEI SC DEMIBOLD" panose="02020500000000000000" charset="-122"/>
      <p:regular r:id="rId33"/>
      <p:bold r:id="rId34"/>
    </p:embeddedFont>
    <p:embeddedFont>
      <p:font typeface="Noto Sans T Chinese" panose="02020500000000000000" charset="-120"/>
      <p:regular r:id="rId35"/>
    </p:embeddedFont>
    <p:embeddedFont>
      <p:font typeface="Noto Sans T Chinese Bold" panose="02020500000000000000" charset="-120"/>
      <p:regular r:id="rId36"/>
      <p:bold r:id="rId37"/>
    </p:embeddedFont>
    <p:embeddedFont>
      <p:font typeface="Agrandir" panose="02020500000000000000" charset="0"/>
      <p:regular r:id="rId38"/>
    </p:embeddedFont>
    <p:embeddedFont>
      <p:font typeface="Arcade Gamer" panose="02020500000000000000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Gautami" panose="020B0502040204020203" pitchFamily="34" charset="0"/>
      <p:regular r:id="rId48"/>
      <p:bold r:id="rId49"/>
    </p:embeddedFont>
    <p:embeddedFont>
      <p:font typeface="Marykate" panose="02020500000000000000" charset="0"/>
      <p:regular r:id="rId50"/>
    </p:embeddedFont>
    <p:embeddedFont>
      <p:font typeface="More Sugar" panose="02020500000000000000" charset="0"/>
      <p:regular r:id="rId51"/>
    </p:embeddedFont>
    <p:embeddedFont>
      <p:font typeface="華康粗圓體" panose="020F0709000000000000" pitchFamily="49" charset="-12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D6D1"/>
    <a:srgbClr val="FBAECA"/>
    <a:srgbClr val="FF83C4"/>
    <a:srgbClr val="F3F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38" autoAdjust="0"/>
    <p:restoredTop sz="94595" autoAdjust="0"/>
  </p:normalViewPr>
  <p:slideViewPr>
    <p:cSldViewPr>
      <p:cViewPr varScale="1">
        <p:scale>
          <a:sx n="43" d="100"/>
          <a:sy n="43" d="100"/>
        </p:scale>
        <p:origin x="53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0531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48075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36261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0927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28522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5767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sv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58.gif"/><Relationship Id="rId5" Type="http://schemas.openxmlformats.org/officeDocument/2006/relationships/image" Target="../media/image52.png"/><Relationship Id="rId15" Type="http://schemas.openxmlformats.org/officeDocument/2006/relationships/image" Target="../media/image62.svg"/><Relationship Id="rId23" Type="http://schemas.openxmlformats.org/officeDocument/2006/relationships/image" Target="../media/image70.svg"/><Relationship Id="rId10" Type="http://schemas.openxmlformats.org/officeDocument/2006/relationships/image" Target="../media/image57.svg"/><Relationship Id="rId19" Type="http://schemas.openxmlformats.org/officeDocument/2006/relationships/image" Target="../media/image66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svg"/><Relationship Id="rId7" Type="http://schemas.openxmlformats.org/officeDocument/2006/relationships/image" Target="../media/image74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7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92.svg"/><Relationship Id="rId4" Type="http://schemas.openxmlformats.org/officeDocument/2006/relationships/image" Target="../media/image86.svg"/><Relationship Id="rId9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4.svg"/><Relationship Id="rId18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3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34.svg"/><Relationship Id="rId5" Type="http://schemas.openxmlformats.org/officeDocument/2006/relationships/image" Target="../media/image95.png"/><Relationship Id="rId15" Type="http://schemas.openxmlformats.org/officeDocument/2006/relationships/image" Target="../media/image100.png"/><Relationship Id="rId10" Type="http://schemas.openxmlformats.org/officeDocument/2006/relationships/image" Target="../media/image33.png"/><Relationship Id="rId19" Type="http://schemas.openxmlformats.org/officeDocument/2006/relationships/image" Target="../media/image104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34.svg"/><Relationship Id="rId7" Type="http://schemas.openxmlformats.org/officeDocument/2006/relationships/image" Target="../media/image10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4.sv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14.png"/><Relationship Id="rId4" Type="http://schemas.openxmlformats.org/officeDocument/2006/relationships/image" Target="../media/image111.png"/><Relationship Id="rId9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image" Target="../media/image116.gif"/><Relationship Id="rId21" Type="http://schemas.openxmlformats.org/officeDocument/2006/relationships/image" Target="../media/image134.png"/><Relationship Id="rId7" Type="http://schemas.openxmlformats.org/officeDocument/2006/relationships/image" Target="../media/image120.svg"/><Relationship Id="rId12" Type="http://schemas.openxmlformats.org/officeDocument/2006/relationships/image" Target="../media/image125.png"/><Relationship Id="rId17" Type="http://schemas.openxmlformats.org/officeDocument/2006/relationships/image" Target="../media/image130.svg"/><Relationship Id="rId2" Type="http://schemas.openxmlformats.org/officeDocument/2006/relationships/image" Target="../media/image115.gif"/><Relationship Id="rId16" Type="http://schemas.openxmlformats.org/officeDocument/2006/relationships/image" Target="../media/image129.png"/><Relationship Id="rId20" Type="http://schemas.openxmlformats.org/officeDocument/2006/relationships/image" Target="../media/image1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gif"/><Relationship Id="rId15" Type="http://schemas.openxmlformats.org/officeDocument/2006/relationships/image" Target="../media/image128.png"/><Relationship Id="rId10" Type="http://schemas.openxmlformats.org/officeDocument/2006/relationships/image" Target="../media/image123.svg"/><Relationship Id="rId19" Type="http://schemas.openxmlformats.org/officeDocument/2006/relationships/image" Target="../media/image132.png"/><Relationship Id="rId4" Type="http://schemas.openxmlformats.org/officeDocument/2006/relationships/image" Target="../media/image117.gif"/><Relationship Id="rId9" Type="http://schemas.openxmlformats.org/officeDocument/2006/relationships/image" Target="../media/image122.png"/><Relationship Id="rId14" Type="http://schemas.openxmlformats.org/officeDocument/2006/relationships/image" Target="../media/image127.svg"/><Relationship Id="rId22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svg"/><Relationship Id="rId7" Type="http://schemas.openxmlformats.org/officeDocument/2006/relationships/image" Target="../media/image3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svg"/><Relationship Id="rId7" Type="http://schemas.openxmlformats.org/officeDocument/2006/relationships/image" Target="../media/image2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7.sv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2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svg"/><Relationship Id="rId7" Type="http://schemas.openxmlformats.org/officeDocument/2006/relationships/image" Target="../media/image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6.svg"/><Relationship Id="rId10" Type="http://schemas.openxmlformats.org/officeDocument/2006/relationships/image" Target="../media/image39.jpeg"/><Relationship Id="rId4" Type="http://schemas.openxmlformats.org/officeDocument/2006/relationships/image" Target="../media/image35.png"/><Relationship Id="rId9" Type="http://schemas.openxmlformats.org/officeDocument/2006/relationships/image" Target="../media/image3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8.svg"/><Relationship Id="rId4" Type="http://schemas.openxmlformats.org/officeDocument/2006/relationships/image" Target="../media/image34.sv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6.svg"/><Relationship Id="rId3" Type="http://schemas.openxmlformats.org/officeDocument/2006/relationships/image" Target="../media/image34.svg"/><Relationship Id="rId7" Type="http://schemas.openxmlformats.org/officeDocument/2006/relationships/image" Target="../media/image4.svg"/><Relationship Id="rId12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8.svg"/><Relationship Id="rId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743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716000" y="0"/>
              <a:ext cx="13716000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2885092">
            <a:off x="13591956" y="6779416"/>
            <a:ext cx="1174282" cy="1174282"/>
            <a:chOff x="0" y="0"/>
            <a:chExt cx="1565709" cy="156570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6341" y="186341"/>
              <a:ext cx="1193027" cy="11930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3268" y="1183091"/>
              <a:ext cx="268772" cy="268772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57691" y="51296"/>
              <a:ext cx="328413" cy="32841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97151">
            <a:off x="13571918" y="3170817"/>
            <a:ext cx="654353" cy="65435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617600">
            <a:off x="3448049" y="6990034"/>
            <a:ext cx="753046" cy="75304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745360" y="981075"/>
            <a:ext cx="4797281" cy="84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6"/>
              </a:lnSpc>
              <a:spcBef>
                <a:spcPct val="0"/>
              </a:spcBef>
            </a:pPr>
            <a:endParaRPr/>
          </a:p>
        </p:txBody>
      </p:sp>
      <p:grpSp>
        <p:nvGrpSpPr>
          <p:cNvPr id="12" name="Group 12"/>
          <p:cNvGrpSpPr/>
          <p:nvPr/>
        </p:nvGrpSpPr>
        <p:grpSpPr>
          <a:xfrm>
            <a:off x="1273063" y="981075"/>
            <a:ext cx="1905306" cy="1905306"/>
            <a:chOff x="0" y="0"/>
            <a:chExt cx="2540408" cy="254040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 rot="399042">
            <a:off x="4163576" y="-519132"/>
            <a:ext cx="11201392" cy="11344287"/>
            <a:chOff x="0" y="0"/>
            <a:chExt cx="15804762" cy="1684925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5804762" cy="16849250"/>
            </a:xfrm>
            <a:prstGeom prst="rect">
              <a:avLst/>
            </a:prstGeom>
          </p:spPr>
        </p:pic>
        <p:grpSp>
          <p:nvGrpSpPr>
            <p:cNvPr id="18" name="Group 18"/>
            <p:cNvGrpSpPr/>
            <p:nvPr/>
          </p:nvGrpSpPr>
          <p:grpSpPr>
            <a:xfrm rot="-960206">
              <a:off x="3592562" y="3834456"/>
              <a:ext cx="7373147" cy="9759120"/>
              <a:chOff x="0" y="0"/>
              <a:chExt cx="1576556" cy="208673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576556" cy="2086734"/>
              </a:xfrm>
              <a:custGeom>
                <a:avLst/>
                <a:gdLst/>
                <a:ahLst/>
                <a:cxnLst/>
                <a:rect l="l" t="t" r="r" b="b"/>
                <a:pathLst>
                  <a:path w="1576556" h="2086734">
                    <a:moveTo>
                      <a:pt x="0" y="0"/>
                    </a:moveTo>
                    <a:lnTo>
                      <a:pt x="1576556" y="0"/>
                    </a:lnTo>
                    <a:lnTo>
                      <a:pt x="1576556" y="2086734"/>
                    </a:lnTo>
                    <a:lnTo>
                      <a:pt x="0" y="2086734"/>
                    </a:lnTo>
                    <a:close/>
                  </a:path>
                </a:pathLst>
              </a:custGeom>
              <a:solidFill>
                <a:srgbClr val="FAD3CA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 rot="21325171">
            <a:off x="5673960" y="1887731"/>
            <a:ext cx="6857165" cy="6365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53"/>
              </a:lnSpc>
            </a:pPr>
            <a:r>
              <a:rPr lang="en-US" sz="8149" dirty="0">
                <a:solidFill>
                  <a:srgbClr val="213138"/>
                </a:solidFill>
                <a:latin typeface="華康粗圓體" panose="020F0709000000000000" pitchFamily="49" charset="-120"/>
                <a:ea typeface="華康粗圓體" panose="020F0709000000000000" pitchFamily="49" charset="-120"/>
                <a:cs typeface="Yuppy TC" panose="020F0603040207020204" pitchFamily="34" charset="-120"/>
              </a:rPr>
              <a:t>HOLD</a:t>
            </a:r>
            <a:r>
              <a:rPr lang="en-US" sz="814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</a:t>
            </a:r>
            <a:r>
              <a:rPr lang="en-US" sz="8149" b="1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情緒</a:t>
            </a:r>
            <a:endParaRPr lang="en-US" sz="8149" b="1" dirty="0">
              <a:solidFill>
                <a:srgbClr val="213138"/>
              </a:solidFill>
              <a:latin typeface="Yuppy TC" panose="020F0603040207020204" pitchFamily="34" charset="-120"/>
              <a:ea typeface="Yuppy TC" panose="020F0603040207020204" pitchFamily="34" charset="-120"/>
              <a:cs typeface="Yuppy TC" panose="020F0603040207020204" pitchFamily="34" charset="-120"/>
            </a:endParaRPr>
          </a:p>
          <a:p>
            <a:pPr algn="ctr">
              <a:lnSpc>
                <a:spcPts val="5567"/>
              </a:lnSpc>
            </a:pPr>
            <a:r>
              <a:rPr lang="en-US" sz="4800" b="1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第</a:t>
            </a:r>
            <a:r>
              <a:rPr lang="en-US" sz="4800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112202</a:t>
            </a:r>
            <a:r>
              <a:rPr lang="en-US" sz="4800" b="1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組</a:t>
            </a:r>
          </a:p>
          <a:p>
            <a:pPr algn="ctr">
              <a:lnSpc>
                <a:spcPts val="5567"/>
              </a:lnSpc>
            </a:pPr>
            <a:endParaRPr lang="en-US" sz="4800" dirty="0">
              <a:solidFill>
                <a:srgbClr val="213138"/>
              </a:solidFill>
              <a:ea typeface="More Sugar Bold"/>
            </a:endParaRPr>
          </a:p>
          <a:p>
            <a:pPr algn="ctr">
              <a:lnSpc>
                <a:spcPts val="4639"/>
              </a:lnSpc>
            </a:pPr>
            <a:r>
              <a:rPr lang="en-US" sz="3999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指導老師：唐日新</a:t>
            </a: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</a:t>
            </a:r>
            <a:r>
              <a:rPr lang="en-US" sz="3999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老師</a:t>
            </a: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    </a:t>
            </a:r>
          </a:p>
          <a:p>
            <a:pPr algn="ctr">
              <a:lnSpc>
                <a:spcPts val="4639"/>
              </a:lnSpc>
            </a:pPr>
            <a:r>
              <a:rPr lang="zh-TW" alt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</a:t>
            </a:r>
            <a:r>
              <a:rPr lang="en-US" sz="3999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組長</a:t>
            </a:r>
            <a:r>
              <a:rPr lang="en-US" sz="3999" b="1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：</a:t>
            </a:r>
            <a:r>
              <a:rPr lang="en-US" sz="3999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11136002周廷蓁</a:t>
            </a:r>
            <a:endParaRPr lang="en-US" sz="3999" dirty="0">
              <a:solidFill>
                <a:srgbClr val="213138"/>
              </a:solidFill>
              <a:latin typeface="Yuppy TC" panose="020F0603040207020204" pitchFamily="34" charset="-120"/>
              <a:ea typeface="Yuppy TC" panose="020F0603040207020204" pitchFamily="34" charset="-120"/>
              <a:cs typeface="Yuppy TC" panose="020F0603040207020204" pitchFamily="34" charset="-120"/>
            </a:endParaRPr>
          </a:p>
          <a:p>
            <a:pPr algn="ctr">
              <a:lnSpc>
                <a:spcPts val="4639"/>
              </a:lnSpc>
            </a:pPr>
            <a:r>
              <a:rPr lang="en-US" sz="3999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組員</a:t>
            </a:r>
            <a:r>
              <a:rPr lang="en-US" sz="3999" b="1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：</a:t>
            </a:r>
            <a:r>
              <a:rPr lang="en-US" sz="3999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11136003賴姿吟</a:t>
            </a:r>
            <a:endParaRPr lang="en-US" sz="3999" dirty="0">
              <a:solidFill>
                <a:srgbClr val="213138"/>
              </a:solidFill>
              <a:latin typeface="Yuppy TC" panose="020F0603040207020204" pitchFamily="34" charset="-120"/>
              <a:ea typeface="Yuppy TC" panose="020F0603040207020204" pitchFamily="34" charset="-120"/>
              <a:cs typeface="Yuppy TC" panose="020F0603040207020204" pitchFamily="34" charset="-120"/>
            </a:endParaRPr>
          </a:p>
          <a:p>
            <a:pPr algn="ctr">
              <a:lnSpc>
                <a:spcPts val="4639"/>
              </a:lnSpc>
            </a:pP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       </a:t>
            </a:r>
            <a:r>
              <a:rPr lang="zh-TW" alt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   </a:t>
            </a:r>
            <a:r>
              <a:rPr lang="en-US" sz="3999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11136026陳姿妤</a:t>
            </a:r>
            <a:endParaRPr lang="en-US" sz="3999" dirty="0">
              <a:solidFill>
                <a:srgbClr val="213138"/>
              </a:solidFill>
              <a:latin typeface="Yuppy TC" panose="020F0603040207020204" pitchFamily="34" charset="-120"/>
              <a:ea typeface="Yuppy TC" panose="020F0603040207020204" pitchFamily="34" charset="-120"/>
              <a:cs typeface="Yuppy TC" panose="020F0603040207020204" pitchFamily="34" charset="-120"/>
            </a:endParaRPr>
          </a:p>
          <a:p>
            <a:pPr algn="ctr">
              <a:lnSpc>
                <a:spcPts val="4639"/>
              </a:lnSpc>
            </a:pP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       </a:t>
            </a:r>
            <a:r>
              <a:rPr lang="zh-TW" alt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   </a:t>
            </a:r>
            <a:r>
              <a:rPr lang="en-US" sz="3999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11136027許佳宜</a:t>
            </a:r>
            <a:endParaRPr lang="en-US" sz="3999" dirty="0">
              <a:solidFill>
                <a:srgbClr val="213138"/>
              </a:solidFill>
              <a:latin typeface="Yuppy TC" panose="020F0603040207020204" pitchFamily="34" charset="-120"/>
              <a:ea typeface="Yuppy TC" panose="020F0603040207020204" pitchFamily="34" charset="-120"/>
              <a:cs typeface="Yuppy TC" panose="020F0603040207020204" pitchFamily="34" charset="-120"/>
            </a:endParaRPr>
          </a:p>
          <a:p>
            <a:pPr algn="ctr">
              <a:lnSpc>
                <a:spcPts val="4639"/>
              </a:lnSpc>
            </a:pPr>
            <a:endParaRPr lang="en-US" sz="3999" dirty="0">
              <a:solidFill>
                <a:srgbClr val="213138"/>
              </a:solidFill>
              <a:latin typeface="Gautami" panose="020B0502040204020203" pitchFamily="34" charset="0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568358" y="6537418"/>
            <a:ext cx="3088300" cy="3088300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EDB17517-C17E-C0F8-2A8B-28BD99CA9E97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24" name="Group 24"/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585279" y="7938619"/>
              <a:ext cx="711028" cy="1583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7217" y="2441667"/>
            <a:ext cx="7028042" cy="7457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5"/>
              </a:lnSpc>
            </a:pPr>
            <a:r>
              <a:rPr lang="en-US" sz="3003" dirty="0">
                <a:solidFill>
                  <a:srgbClr val="1B4262"/>
                </a:solidFill>
                <a:latin typeface="Noto Sans T Chinese Bold"/>
              </a:rPr>
              <a:t>1.睡眠困難，譬如難以入睡、易醒或早醒</a:t>
            </a: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 dirty="0">
                <a:solidFill>
                  <a:srgbClr val="1B4262"/>
                </a:solidFill>
                <a:latin typeface="Noto Sans T Chinese Bold"/>
              </a:rPr>
              <a:t>2.感覺緊張不安</a:t>
            </a: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 dirty="0">
                <a:solidFill>
                  <a:srgbClr val="1B4262"/>
                </a:solidFill>
                <a:latin typeface="Noto Sans T Chinese Bold"/>
              </a:rPr>
              <a:t>3.覺得容易苦惱或動怒</a:t>
            </a: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 dirty="0">
                <a:solidFill>
                  <a:srgbClr val="1B4262"/>
                </a:solidFill>
                <a:latin typeface="Noto Sans T Chinese Bold"/>
              </a:rPr>
              <a:t>4.感覺憂鬱、心情低落</a:t>
            </a: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 dirty="0">
                <a:solidFill>
                  <a:srgbClr val="1B4262"/>
                </a:solidFill>
                <a:latin typeface="Noto Sans T Chinese Bold"/>
              </a:rPr>
              <a:t>5.覺得比不上別人</a:t>
            </a: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117505" y="2441667"/>
            <a:ext cx="5363017" cy="7991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5"/>
              </a:lnSpc>
            </a:pPr>
            <a:r>
              <a:rPr lang="en-US" sz="3003">
                <a:solidFill>
                  <a:srgbClr val="1B4262"/>
                </a:solidFill>
                <a:latin typeface="Noto Sans T Chinese Bold"/>
              </a:rPr>
              <a:t>6.我覺得很煩</a:t>
            </a: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>
                <a:solidFill>
                  <a:srgbClr val="1B4262"/>
                </a:solidFill>
                <a:latin typeface="Noto Sans T Chinese Bold"/>
              </a:rPr>
              <a:t>7.我不能專心</a:t>
            </a: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>
                <a:solidFill>
                  <a:srgbClr val="1B4262"/>
                </a:solidFill>
                <a:latin typeface="Noto Sans T Chinese Bold"/>
              </a:rPr>
              <a:t>8.我會莫名地想哭 </a:t>
            </a: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>
                <a:solidFill>
                  <a:srgbClr val="1B4262"/>
                </a:solidFill>
                <a:latin typeface="Noto Sans T Chinese Bold"/>
              </a:rPr>
              <a:t>9.</a:t>
            </a:r>
            <a:r>
              <a:rPr lang="en-US" sz="3003">
                <a:solidFill>
                  <a:srgbClr val="1B4262"/>
                </a:solidFill>
                <a:ea typeface="Noto Sans T Chinese Bold"/>
              </a:rPr>
              <a:t>我對任何事都提不起勁</a:t>
            </a: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ea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>
                <a:solidFill>
                  <a:srgbClr val="1B4262"/>
                </a:solidFill>
                <a:latin typeface="Noto Sans T Chinese Bold"/>
              </a:rPr>
              <a:t>10.我覺得記憶力變差了  </a:t>
            </a: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9974" b="29219"/>
          <a:stretch/>
        </p:blipFill>
        <p:spPr>
          <a:xfrm rot="5400000" flipH="1">
            <a:off x="-334503" y="334500"/>
            <a:ext cx="3333498" cy="2664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193" b="9811"/>
          <a:stretch/>
        </p:blipFill>
        <p:spPr>
          <a:xfrm rot="-10800000" flipH="1">
            <a:off x="15629116" y="-2"/>
            <a:ext cx="2658884" cy="339509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041" b="26031"/>
          <a:stretch/>
        </p:blipFill>
        <p:spPr>
          <a:xfrm flipH="1">
            <a:off x="-30801" y="7502507"/>
            <a:ext cx="2664496" cy="27844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193" b="26031"/>
          <a:stretch/>
        </p:blipFill>
        <p:spPr>
          <a:xfrm>
            <a:off x="15629116" y="7502507"/>
            <a:ext cx="2658884" cy="278449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862448" y="770209"/>
            <a:ext cx="6563104" cy="96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測驗題目</a:t>
            </a:r>
            <a:endParaRPr lang="en-US" sz="7500" dirty="0">
              <a:solidFill>
                <a:srgbClr val="000000"/>
              </a:solidFill>
              <a:ea typeface="Int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573402" y="7542645"/>
            <a:ext cx="3141197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C30000"/>
                </a:solidFill>
                <a:latin typeface="Noto Sans T Chinese Bold"/>
              </a:rPr>
              <a:t>11.有自殺的想法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54813" y="9210675"/>
            <a:ext cx="10239783" cy="3111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8"/>
              </a:lnSpc>
            </a:pPr>
            <a:r>
              <a:rPr lang="en-US" sz="2527" dirty="0" err="1">
                <a:solidFill>
                  <a:srgbClr val="000000"/>
                </a:solidFill>
                <a:ea typeface="Noto Sans T Chinese Bold"/>
              </a:rPr>
              <a:t>資料來源：簡式心情溫度計、董事基金會</a:t>
            </a:r>
            <a:endParaRPr lang="en-US" sz="2527" dirty="0">
              <a:solidFill>
                <a:srgbClr val="000000"/>
              </a:solidFill>
              <a:ea typeface="Noto Sans T Chinese Bold"/>
            </a:endParaRPr>
          </a:p>
          <a:p>
            <a:pPr>
              <a:lnSpc>
                <a:spcPts val="4245"/>
              </a:lnSpc>
            </a:pPr>
            <a:endParaRPr lang="en-US" sz="2527" dirty="0">
              <a:solidFill>
                <a:srgbClr val="000000"/>
              </a:solidFill>
              <a:ea typeface="Noto Sans T Chinese Bold"/>
            </a:endParaRPr>
          </a:p>
          <a:p>
            <a:pPr>
              <a:lnSpc>
                <a:spcPts val="4245"/>
              </a:lnSpc>
            </a:pPr>
            <a:endParaRPr lang="en-US" sz="2527" dirty="0">
              <a:solidFill>
                <a:srgbClr val="000000"/>
              </a:solidFill>
              <a:ea typeface="Noto Sans T Chinese Bold"/>
            </a:endParaRPr>
          </a:p>
          <a:p>
            <a:pPr>
              <a:lnSpc>
                <a:spcPts val="4245"/>
              </a:lnSpc>
            </a:pPr>
            <a:endParaRPr lang="en-US" sz="2527" dirty="0">
              <a:solidFill>
                <a:srgbClr val="000000"/>
              </a:solidFill>
              <a:ea typeface="Noto Sans T Chinese Bold"/>
            </a:endParaRPr>
          </a:p>
          <a:p>
            <a:pPr>
              <a:lnSpc>
                <a:spcPts val="4245"/>
              </a:lnSpc>
            </a:pPr>
            <a:endParaRPr lang="en-US" sz="2527" dirty="0">
              <a:solidFill>
                <a:srgbClr val="000000"/>
              </a:solidFill>
              <a:ea typeface="Noto Sans T Chinese Bold"/>
            </a:endParaRPr>
          </a:p>
          <a:p>
            <a:pPr>
              <a:lnSpc>
                <a:spcPts val="4245"/>
              </a:lnSpc>
            </a:pPr>
            <a:endParaRPr lang="en-US" sz="2527" dirty="0">
              <a:solidFill>
                <a:srgbClr val="000000"/>
              </a:solidFill>
              <a:ea typeface="Noto Sans T Chinese Bold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27DDE9C-F349-0CF9-EA91-9C6331E06C9F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BD51CF77-52B5-9F81-61AC-4424024C6723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4" name="Freeform 25">
                <a:extLst>
                  <a:ext uri="{FF2B5EF4-FFF2-40B4-BE49-F238E27FC236}">
                    <a16:creationId xmlns:a16="http://schemas.microsoft.com/office/drawing/2014/main" id="{4FD85CDD-A0AD-C046-B496-82E7A806592C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5" name="TextBox 26">
                <a:extLst>
                  <a:ext uri="{FF2B5EF4-FFF2-40B4-BE49-F238E27FC236}">
                    <a16:creationId xmlns:a16="http://schemas.microsoft.com/office/drawing/2014/main" id="{125D5947-C8DE-1726-2359-3235CDD9F816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3" name="TextBox 27">
              <a:extLst>
                <a:ext uri="{FF2B5EF4-FFF2-40B4-BE49-F238E27FC236}">
                  <a16:creationId xmlns:a16="http://schemas.microsoft.com/office/drawing/2014/main" id="{21D0D949-131B-AC13-12C8-9538DF1053FD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041" b="26031"/>
          <a:stretch/>
        </p:blipFill>
        <p:spPr>
          <a:xfrm flipH="1">
            <a:off x="-30801" y="7502507"/>
            <a:ext cx="2664496" cy="27844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193" b="26031"/>
          <a:stretch/>
        </p:blipFill>
        <p:spPr>
          <a:xfrm>
            <a:off x="15629116" y="7502507"/>
            <a:ext cx="2658884" cy="27844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9974" b="29219"/>
          <a:stretch/>
        </p:blipFill>
        <p:spPr>
          <a:xfrm rot="5400000" flipH="1">
            <a:off x="-334503" y="334500"/>
            <a:ext cx="3333498" cy="2664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193" b="9811"/>
          <a:stretch/>
        </p:blipFill>
        <p:spPr>
          <a:xfrm rot="-10800000" flipH="1">
            <a:off x="15629116" y="-2"/>
            <a:ext cx="2658884" cy="339509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62400" y="1866900"/>
            <a:ext cx="11003068" cy="616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>
                <a:solidFill>
                  <a:srgbClr val="1B4262"/>
                </a:solidFill>
                <a:ea typeface="Noto Sans T Chinese Bold"/>
              </a:rPr>
              <a:t>【得分說明】</a:t>
            </a:r>
            <a:r>
              <a:rPr lang="en-US" sz="3500" dirty="0">
                <a:solidFill>
                  <a:srgbClr val="1B4262"/>
                </a:solidFill>
                <a:latin typeface="Noto Sans T Chinese Bold"/>
              </a:rPr>
              <a:t>1至10題之總分：</a:t>
            </a: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1B4262"/>
              </a:solidFill>
              <a:latin typeface="Noto Sans T Chinese Bold"/>
            </a:endParaRPr>
          </a:p>
          <a:p>
            <a:pPr marL="755654" lvl="1" indent="-377827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1B4262"/>
                </a:solidFill>
                <a:ea typeface="Noto Sans T Chinese Bold"/>
              </a:rPr>
              <a:t>☆得分0-10分：為一般正常範圍</a:t>
            </a: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1B4262"/>
              </a:solidFill>
              <a:ea typeface="Noto Sans T Chinese Bold"/>
            </a:endParaRPr>
          </a:p>
          <a:p>
            <a:pPr marL="755654" lvl="1" indent="-377827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1B4262"/>
                </a:solidFill>
                <a:ea typeface="Noto Sans T Chinese Bold"/>
              </a:rPr>
              <a:t>☆得分11-18分：輕度情緒困擾</a:t>
            </a: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1B4262"/>
              </a:solidFill>
              <a:ea typeface="Noto Sans T Chinese Bold"/>
            </a:endParaRPr>
          </a:p>
          <a:p>
            <a:pPr marL="755654" lvl="1" indent="-377827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1B4262"/>
                </a:solidFill>
                <a:ea typeface="Noto Sans T Chinese Bold"/>
              </a:rPr>
              <a:t>☆得分19-28分：中度情緒困擾</a:t>
            </a: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1B4262"/>
              </a:solidFill>
              <a:ea typeface="Noto Sans T Chinese Bold"/>
            </a:endParaRPr>
          </a:p>
          <a:p>
            <a:pPr marL="755654" lvl="1" indent="-377827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1B4262"/>
                </a:solidFill>
                <a:ea typeface="Noto Sans T Chinese Bold"/>
              </a:rPr>
              <a:t>☆得分29分以上或第11題得1分以上：重度情緒困擾</a:t>
            </a: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1B4262"/>
              </a:solidFill>
              <a:ea typeface="Noto Sans T Chines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0009" y="9210675"/>
            <a:ext cx="3967981" cy="43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lang="en-US" sz="2603" dirty="0" err="1">
                <a:solidFill>
                  <a:srgbClr val="000000"/>
                </a:solidFill>
                <a:ea typeface="Noto Sans T Chinese Bold"/>
              </a:rPr>
              <a:t>資料來源：簡式心情溫度計</a:t>
            </a:r>
            <a:endParaRPr lang="en-US" sz="2603" dirty="0">
              <a:solidFill>
                <a:srgbClr val="000000"/>
              </a:solidFill>
              <a:ea typeface="Noto Sans T Chinese Bold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3DC4BAE-113C-C11A-9DAE-49A9C7B93CBF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4" name="Group 24">
              <a:extLst>
                <a:ext uri="{FF2B5EF4-FFF2-40B4-BE49-F238E27FC236}">
                  <a16:creationId xmlns:a16="http://schemas.microsoft.com/office/drawing/2014/main" id="{1AB7FAAF-7DD4-B88A-1FD3-A15595C967FB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6" name="Freeform 25">
                <a:extLst>
                  <a:ext uri="{FF2B5EF4-FFF2-40B4-BE49-F238E27FC236}">
                    <a16:creationId xmlns:a16="http://schemas.microsoft.com/office/drawing/2014/main" id="{E2E1D455-F06E-4A33-C49A-129AF1B85035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7" name="TextBox 26">
                <a:extLst>
                  <a:ext uri="{FF2B5EF4-FFF2-40B4-BE49-F238E27FC236}">
                    <a16:creationId xmlns:a16="http://schemas.microsoft.com/office/drawing/2014/main" id="{E058F371-E65A-F829-ED16-0B8150FF230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459FE46B-0ADB-964B-7305-320ACFA895C4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18" b="24305"/>
          <a:stretch/>
        </p:blipFill>
        <p:spPr>
          <a:xfrm>
            <a:off x="8137285" y="0"/>
            <a:ext cx="10150715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5"/>
          <a:srcRect l="19824" t="2698" r="23480" b="2698"/>
          <a:stretch/>
        </p:blipFill>
        <p:spPr>
          <a:xfrm>
            <a:off x="0" y="3136709"/>
            <a:ext cx="8137284" cy="712857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-331605">
            <a:off x="10176122" y="2577644"/>
            <a:ext cx="5067124" cy="113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0"/>
              </a:lnSpc>
            </a:pPr>
            <a:r>
              <a:rPr lang="en-US" sz="6000" dirty="0">
                <a:solidFill>
                  <a:srgbClr val="392515"/>
                </a:solidFill>
                <a:latin typeface="More Sugar"/>
              </a:rPr>
              <a:t>Happy</a:t>
            </a:r>
          </a:p>
        </p:txBody>
      </p:sp>
      <p:sp>
        <p:nvSpPr>
          <p:cNvPr id="5" name="TextBox 5"/>
          <p:cNvSpPr txBox="1"/>
          <p:nvPr/>
        </p:nvSpPr>
        <p:spPr>
          <a:xfrm rot="1165434">
            <a:off x="14077551" y="5172654"/>
            <a:ext cx="5067124" cy="113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0"/>
              </a:lnSpc>
            </a:pPr>
            <a:r>
              <a:rPr lang="en-US" sz="6000" dirty="0">
                <a:solidFill>
                  <a:srgbClr val="392515"/>
                </a:solidFill>
                <a:latin typeface="More Sugar"/>
              </a:rPr>
              <a:t>Relax</a:t>
            </a:r>
            <a:endParaRPr lang="en-US" sz="7200" dirty="0">
              <a:solidFill>
                <a:srgbClr val="392515"/>
              </a:solidFill>
              <a:latin typeface="More Sugar"/>
            </a:endParaRPr>
          </a:p>
        </p:txBody>
      </p:sp>
      <p:sp>
        <p:nvSpPr>
          <p:cNvPr id="6" name="TextBox 6"/>
          <p:cNvSpPr txBox="1"/>
          <p:nvPr/>
        </p:nvSpPr>
        <p:spPr>
          <a:xfrm rot="-953252">
            <a:off x="10498262" y="6894524"/>
            <a:ext cx="5067124" cy="113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0"/>
              </a:lnSpc>
            </a:pPr>
            <a:r>
              <a:rPr lang="en-US" sz="6000" dirty="0">
                <a:solidFill>
                  <a:srgbClr val="392515"/>
                </a:solidFill>
                <a:latin typeface="More Sugar"/>
              </a:rPr>
              <a:t>Emotion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8655" y="904485"/>
            <a:ext cx="6563104" cy="96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系統目標</a:t>
            </a:r>
            <a:endParaRPr lang="en-US" sz="7500" dirty="0">
              <a:solidFill>
                <a:srgbClr val="000000"/>
              </a:solidFill>
              <a:ea typeface="Int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133142" y="271850"/>
            <a:ext cx="6563104" cy="909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心情日記</a:t>
            </a:r>
            <a:endParaRPr 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02A57A2-8817-61C2-DCB9-BCFF1BCD9ABA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38707622-9407-1778-BDA3-DB0874E6965E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7" name="Freeform 25">
                <a:extLst>
                  <a:ext uri="{FF2B5EF4-FFF2-40B4-BE49-F238E27FC236}">
                    <a16:creationId xmlns:a16="http://schemas.microsoft.com/office/drawing/2014/main" id="{0613DE21-0DB1-3BC7-9DB2-27B03E692525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8" name="TextBox 26">
                <a:extLst>
                  <a:ext uri="{FF2B5EF4-FFF2-40B4-BE49-F238E27FC236}">
                    <a16:creationId xmlns:a16="http://schemas.microsoft.com/office/drawing/2014/main" id="{D27CCC05-E606-1E08-E3F7-3FD8A07BADC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6" name="TextBox 27">
              <a:extLst>
                <a:ext uri="{FF2B5EF4-FFF2-40B4-BE49-F238E27FC236}">
                  <a16:creationId xmlns:a16="http://schemas.microsoft.com/office/drawing/2014/main" id="{A9DC76FF-399B-B06B-97EA-9A719E561EE1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845320" y="7456623"/>
            <a:ext cx="2556699" cy="27094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545301" y="515627"/>
            <a:ext cx="13408436" cy="7010689"/>
            <a:chOff x="0" y="0"/>
            <a:chExt cx="3531440" cy="20838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31440" cy="2083809"/>
            </a:xfrm>
            <a:custGeom>
              <a:avLst/>
              <a:gdLst/>
              <a:ahLst/>
              <a:cxnLst/>
              <a:rect l="l" t="t" r="r" b="b"/>
              <a:pathLst>
                <a:path w="3531440" h="2083809">
                  <a:moveTo>
                    <a:pt x="29447" y="0"/>
                  </a:moveTo>
                  <a:lnTo>
                    <a:pt x="3501993" y="0"/>
                  </a:lnTo>
                  <a:cubicBezTo>
                    <a:pt x="3518256" y="0"/>
                    <a:pt x="3531440" y="13184"/>
                    <a:pt x="3531440" y="29447"/>
                  </a:cubicBezTo>
                  <a:lnTo>
                    <a:pt x="3531440" y="2054362"/>
                  </a:lnTo>
                  <a:cubicBezTo>
                    <a:pt x="3531440" y="2070625"/>
                    <a:pt x="3518256" y="2083809"/>
                    <a:pt x="3501993" y="2083809"/>
                  </a:cubicBezTo>
                  <a:lnTo>
                    <a:pt x="29447" y="2083809"/>
                  </a:lnTo>
                  <a:cubicBezTo>
                    <a:pt x="13184" y="2083809"/>
                    <a:pt x="0" y="2070625"/>
                    <a:pt x="0" y="2054362"/>
                  </a:cubicBezTo>
                  <a:lnTo>
                    <a:pt x="0" y="29447"/>
                  </a:lnTo>
                  <a:cubicBezTo>
                    <a:pt x="0" y="13184"/>
                    <a:pt x="13184" y="0"/>
                    <a:pt x="294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FFFF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25491" y="8747608"/>
            <a:ext cx="3460438" cy="540527"/>
            <a:chOff x="0" y="0"/>
            <a:chExt cx="4613917" cy="720702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80288" cy="720702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59365" y="0"/>
              <a:ext cx="780288" cy="720702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917453" y="0"/>
              <a:ext cx="780288" cy="720702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875541" y="0"/>
              <a:ext cx="780288" cy="720702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833629" y="0"/>
              <a:ext cx="780288" cy="720702"/>
            </a:xfrm>
            <a:prstGeom prst="rect">
              <a:avLst/>
            </a:prstGeom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C15A8387-A31C-0283-8A79-DC10DC80E87E}"/>
              </a:ext>
            </a:extLst>
          </p:cNvPr>
          <p:cNvGrpSpPr/>
          <p:nvPr/>
        </p:nvGrpSpPr>
        <p:grpSpPr>
          <a:xfrm>
            <a:off x="12889144" y="8811328"/>
            <a:ext cx="3544179" cy="466397"/>
            <a:chOff x="14128888" y="9332430"/>
            <a:chExt cx="3544179" cy="466397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4864394" y="9332430"/>
              <a:ext cx="602156" cy="466397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5599900" y="9332430"/>
              <a:ext cx="602156" cy="466397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335405" y="9332430"/>
              <a:ext cx="602156" cy="466397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070911" y="9332430"/>
              <a:ext cx="602156" cy="466397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4128888" y="9332430"/>
              <a:ext cx="602156" cy="46639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732937" y="8095445"/>
            <a:ext cx="1349253" cy="571593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2026873" y="855208"/>
            <a:ext cx="14135857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舒壓小遊戲</a:t>
            </a:r>
            <a:endParaRPr lang="en-US" sz="7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EDB70CFC-2733-657B-0A30-7916BA91A252}"/>
              </a:ext>
            </a:extLst>
          </p:cNvPr>
          <p:cNvGrpSpPr/>
          <p:nvPr/>
        </p:nvGrpSpPr>
        <p:grpSpPr>
          <a:xfrm>
            <a:off x="3321130" y="2332660"/>
            <a:ext cx="3656312" cy="4613224"/>
            <a:chOff x="3313855" y="2942871"/>
            <a:chExt cx="3656312" cy="4613224"/>
          </a:xfrm>
        </p:grpSpPr>
        <p:grpSp>
          <p:nvGrpSpPr>
            <p:cNvPr id="6" name="Group 6"/>
            <p:cNvGrpSpPr/>
            <p:nvPr/>
          </p:nvGrpSpPr>
          <p:grpSpPr>
            <a:xfrm>
              <a:off x="3313855" y="2942871"/>
              <a:ext cx="3656312" cy="365631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3716049" y="2966365"/>
              <a:ext cx="2851923" cy="3656312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4094867" y="7046190"/>
              <a:ext cx="2094287" cy="50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FFFFFF"/>
                  </a:solidFill>
                  <a:latin typeface="Arcade Gamer"/>
                </a:rPr>
                <a:t>balloon</a:t>
              </a: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C687A1B-8D3C-DA21-5AC6-8675E8354099}"/>
              </a:ext>
            </a:extLst>
          </p:cNvPr>
          <p:cNvGrpSpPr/>
          <p:nvPr/>
        </p:nvGrpSpPr>
        <p:grpSpPr>
          <a:xfrm>
            <a:off x="7473757" y="2332660"/>
            <a:ext cx="3656312" cy="4613224"/>
            <a:chOff x="7472541" y="2942871"/>
            <a:chExt cx="3656312" cy="4613224"/>
          </a:xfrm>
        </p:grpSpPr>
        <p:grpSp>
          <p:nvGrpSpPr>
            <p:cNvPr id="24" name="Group 24"/>
            <p:cNvGrpSpPr/>
            <p:nvPr/>
          </p:nvGrpSpPr>
          <p:grpSpPr>
            <a:xfrm>
              <a:off x="7472541" y="2942871"/>
              <a:ext cx="3656312" cy="3656312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8048247" y="3423596"/>
              <a:ext cx="2402546" cy="2741849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8204333" y="7046190"/>
              <a:ext cx="1879334" cy="50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FFFFFF"/>
                  </a:solidFill>
                  <a:latin typeface="Arcade Gamer"/>
                </a:rPr>
                <a:t>puzzle</a:t>
              </a: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C8024CF0-EA1A-5BC2-008E-BB32B971160F}"/>
              </a:ext>
            </a:extLst>
          </p:cNvPr>
          <p:cNvGrpSpPr/>
          <p:nvPr/>
        </p:nvGrpSpPr>
        <p:grpSpPr>
          <a:xfrm>
            <a:off x="11558280" y="2332660"/>
            <a:ext cx="3656312" cy="4613224"/>
            <a:chOff x="11575025" y="2942871"/>
            <a:chExt cx="3656312" cy="4613224"/>
          </a:xfrm>
        </p:grpSpPr>
        <p:grpSp>
          <p:nvGrpSpPr>
            <p:cNvPr id="28" name="Group 28"/>
            <p:cNvGrpSpPr/>
            <p:nvPr/>
          </p:nvGrpSpPr>
          <p:grpSpPr>
            <a:xfrm>
              <a:off x="11575025" y="2942871"/>
              <a:ext cx="3656312" cy="3656312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2181677" y="3487566"/>
              <a:ext cx="2431222" cy="2338000"/>
              <a:chOff x="0" y="0"/>
              <a:chExt cx="3241630" cy="3117334"/>
            </a:xfrm>
          </p:grpSpPr>
          <p:pic>
            <p:nvPicPr>
              <p:cNvPr id="32" name="Picture 32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1335" y="0"/>
                <a:ext cx="1312057" cy="1312057"/>
              </a:xfrm>
              <a:prstGeom prst="rect">
                <a:avLst/>
              </a:prstGeom>
            </p:spPr>
          </p:pic>
          <p:pic>
            <p:nvPicPr>
              <p:cNvPr id="33" name="Picture 33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1742607"/>
                <a:ext cx="1374727" cy="1374727"/>
              </a:xfrm>
              <a:prstGeom prst="rect">
                <a:avLst/>
              </a:prstGeom>
            </p:spPr>
          </p:pic>
          <p:pic>
            <p:nvPicPr>
              <p:cNvPr id="34" name="Picture 34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885755" y="0"/>
                <a:ext cx="1355875" cy="1355875"/>
              </a:xfrm>
              <a:prstGeom prst="rect">
                <a:avLst/>
              </a:prstGeom>
            </p:spPr>
          </p:pic>
          <p:pic>
            <p:nvPicPr>
              <p:cNvPr id="35" name="Picture 35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885755" y="1794048"/>
                <a:ext cx="1323286" cy="1323286"/>
              </a:xfrm>
              <a:prstGeom prst="rect">
                <a:avLst/>
              </a:prstGeom>
            </p:spPr>
          </p:pic>
        </p:grpSp>
        <p:sp>
          <p:nvSpPr>
            <p:cNvPr id="39" name="TextBox 39"/>
            <p:cNvSpPr txBox="1"/>
            <p:nvPr/>
          </p:nvSpPr>
          <p:spPr>
            <a:xfrm>
              <a:off x="12463514" y="7046190"/>
              <a:ext cx="1879334" cy="50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Arcade Gamer"/>
                </a:rPr>
                <a:t>guess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-122695" y="8487922"/>
            <a:ext cx="1796947" cy="192653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780"/>
              </a:lnSpc>
            </a:pPr>
            <a:endParaRPr/>
          </a:p>
        </p:txBody>
      </p:sp>
      <p:pic>
        <p:nvPicPr>
          <p:cNvPr id="60" name="Picture 21">
            <a:extLst>
              <a:ext uri="{FF2B5EF4-FFF2-40B4-BE49-F238E27FC236}">
                <a16:creationId xmlns:a16="http://schemas.microsoft.com/office/drawing/2014/main" id="{43D7711E-5EEA-1493-F018-49328B9CBEDE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7372" r="1" b="32927"/>
          <a:stretch/>
        </p:blipFill>
        <p:spPr>
          <a:xfrm>
            <a:off x="9094802" y="9278248"/>
            <a:ext cx="9198447" cy="986250"/>
          </a:xfrm>
          <a:prstGeom prst="rect">
            <a:avLst/>
          </a:prstGeom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9D4D1066-7972-FCDB-D1F1-3DE4C60CA5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583"/>
          <a:stretch/>
        </p:blipFill>
        <p:spPr>
          <a:xfrm>
            <a:off x="0" y="7526316"/>
            <a:ext cx="1877056" cy="270941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7372" r="1" b="32927"/>
          <a:stretch/>
        </p:blipFill>
        <p:spPr>
          <a:xfrm>
            <a:off x="0" y="9304297"/>
            <a:ext cx="9094802" cy="986250"/>
          </a:xfrm>
          <a:prstGeom prst="rect">
            <a:avLst/>
          </a:prstGeom>
        </p:spPr>
      </p:pic>
      <p:grpSp>
        <p:nvGrpSpPr>
          <p:cNvPr id="47" name="群組 46">
            <a:extLst>
              <a:ext uri="{FF2B5EF4-FFF2-40B4-BE49-F238E27FC236}">
                <a16:creationId xmlns:a16="http://schemas.microsoft.com/office/drawing/2014/main" id="{0C153CF3-79BE-586D-4E77-748455489ACF}"/>
              </a:ext>
            </a:extLst>
          </p:cNvPr>
          <p:cNvGrpSpPr/>
          <p:nvPr/>
        </p:nvGrpSpPr>
        <p:grpSpPr>
          <a:xfrm>
            <a:off x="113742" y="8946248"/>
            <a:ext cx="1076597" cy="1315528"/>
            <a:chOff x="4197" y="7817047"/>
            <a:chExt cx="1873196" cy="2414967"/>
          </a:xfrm>
        </p:grpSpPr>
        <p:grpSp>
          <p:nvGrpSpPr>
            <p:cNvPr id="48" name="Group 24">
              <a:extLst>
                <a:ext uri="{FF2B5EF4-FFF2-40B4-BE49-F238E27FC236}">
                  <a16:creationId xmlns:a16="http://schemas.microsoft.com/office/drawing/2014/main" id="{FE1EF2EA-BE20-43FA-CB45-6A2A8226BEF6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6D71B100-4B9E-19FB-BA02-B9784AB2E966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51" name="TextBox 26">
                <a:extLst>
                  <a:ext uri="{FF2B5EF4-FFF2-40B4-BE49-F238E27FC236}">
                    <a16:creationId xmlns:a16="http://schemas.microsoft.com/office/drawing/2014/main" id="{FE5AF51B-7AB8-CF15-4AAC-BDACE40209D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49" name="TextBox 27">
              <a:extLst>
                <a:ext uri="{FF2B5EF4-FFF2-40B4-BE49-F238E27FC236}">
                  <a16:creationId xmlns:a16="http://schemas.microsoft.com/office/drawing/2014/main" id="{9204902A-D2C1-C75A-E07D-000621AA7B6B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624561" y="4824471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9499" dirty="0">
                <a:solidFill>
                  <a:srgbClr val="1B4262"/>
                </a:solidFill>
                <a:latin typeface="Marykate"/>
              </a:rPr>
              <a:t>04 STP</a:t>
            </a: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2BEABCAD-8B26-062F-C1A6-6EB5AD9CD4E5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2EC4EEDC-6304-1B5F-734F-01D72A0B6E0D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08C67D8D-3F70-B994-62AB-ECE51BC75781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F9893410-2E77-3568-B866-AB2F170E65A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A908D9AD-BE98-3DD7-58D7-54E3FECABE2C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81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74703" y="2006978"/>
            <a:ext cx="3086100" cy="1272825"/>
            <a:chOff x="0" y="0"/>
            <a:chExt cx="812800" cy="33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35230"/>
            </a:xfrm>
            <a:custGeom>
              <a:avLst/>
              <a:gdLst/>
              <a:ahLst/>
              <a:cxnLst/>
              <a:rect l="l" t="t" r="r" b="b"/>
              <a:pathLst>
                <a:path w="812800" h="33523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7289"/>
                  </a:lnTo>
                  <a:cubicBezTo>
                    <a:pt x="812800" y="241221"/>
                    <a:pt x="799321" y="273763"/>
                    <a:pt x="775327" y="297757"/>
                  </a:cubicBezTo>
                  <a:cubicBezTo>
                    <a:pt x="751333" y="321750"/>
                    <a:pt x="718791" y="335230"/>
                    <a:pt x="684859" y="335230"/>
                  </a:cubicBezTo>
                  <a:lnTo>
                    <a:pt x="127941" y="335230"/>
                  </a:lnTo>
                  <a:cubicBezTo>
                    <a:pt x="94009" y="335230"/>
                    <a:pt x="61467" y="321750"/>
                    <a:pt x="37473" y="297757"/>
                  </a:cubicBezTo>
                  <a:cubicBezTo>
                    <a:pt x="13479" y="273763"/>
                    <a:pt x="0" y="241221"/>
                    <a:pt x="0" y="20728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DC5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82012" y="1898522"/>
            <a:ext cx="3059013" cy="1489737"/>
            <a:chOff x="0" y="0"/>
            <a:chExt cx="805666" cy="3923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5666" cy="392359"/>
            </a:xfrm>
            <a:custGeom>
              <a:avLst/>
              <a:gdLst/>
              <a:ahLst/>
              <a:cxnLst/>
              <a:rect l="l" t="t" r="r" b="b"/>
              <a:pathLst>
                <a:path w="805666" h="392359">
                  <a:moveTo>
                    <a:pt x="129074" y="0"/>
                  </a:moveTo>
                  <a:lnTo>
                    <a:pt x="676592" y="0"/>
                  </a:lnTo>
                  <a:cubicBezTo>
                    <a:pt x="747878" y="0"/>
                    <a:pt x="805666" y="57788"/>
                    <a:pt x="805666" y="129074"/>
                  </a:cubicBezTo>
                  <a:lnTo>
                    <a:pt x="805666" y="263285"/>
                  </a:lnTo>
                  <a:cubicBezTo>
                    <a:pt x="805666" y="334570"/>
                    <a:pt x="747878" y="392359"/>
                    <a:pt x="676592" y="392359"/>
                  </a:cubicBezTo>
                  <a:lnTo>
                    <a:pt x="129074" y="392359"/>
                  </a:lnTo>
                  <a:cubicBezTo>
                    <a:pt x="57788" y="392359"/>
                    <a:pt x="0" y="334570"/>
                    <a:pt x="0" y="263285"/>
                  </a:cubicBezTo>
                  <a:lnTo>
                    <a:pt x="0" y="129074"/>
                  </a:lnTo>
                  <a:cubicBezTo>
                    <a:pt x="0" y="57788"/>
                    <a:pt x="57788" y="0"/>
                    <a:pt x="129074" y="0"/>
                  </a:cubicBezTo>
                  <a:close/>
                </a:path>
              </a:pathLst>
            </a:custGeom>
            <a:solidFill>
              <a:srgbClr val="FDC56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43053" y="1912857"/>
            <a:ext cx="3086100" cy="1489737"/>
            <a:chOff x="0" y="0"/>
            <a:chExt cx="812800" cy="3923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392359"/>
            </a:xfrm>
            <a:custGeom>
              <a:avLst/>
              <a:gdLst/>
              <a:ahLst/>
              <a:cxnLst/>
              <a:rect l="l" t="t" r="r" b="b"/>
              <a:pathLst>
                <a:path w="812800" h="392359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64418"/>
                  </a:lnTo>
                  <a:cubicBezTo>
                    <a:pt x="812800" y="335078"/>
                    <a:pt x="755519" y="392359"/>
                    <a:pt x="684859" y="392359"/>
                  </a:cubicBezTo>
                  <a:lnTo>
                    <a:pt x="127941" y="392359"/>
                  </a:lnTo>
                  <a:cubicBezTo>
                    <a:pt x="94009" y="392359"/>
                    <a:pt x="61467" y="378879"/>
                    <a:pt x="37473" y="354886"/>
                  </a:cubicBezTo>
                  <a:cubicBezTo>
                    <a:pt x="13479" y="330892"/>
                    <a:pt x="0" y="298350"/>
                    <a:pt x="0" y="26441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DC56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76673">
            <a:off x="1000620" y="-510726"/>
            <a:ext cx="3584578" cy="21507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8873" b="26031"/>
          <a:stretch/>
        </p:blipFill>
        <p:spPr>
          <a:xfrm flipH="1">
            <a:off x="-1" y="7502507"/>
            <a:ext cx="2633695" cy="27844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8193" b="26031"/>
          <a:stretch/>
        </p:blipFill>
        <p:spPr>
          <a:xfrm>
            <a:off x="15629116" y="7502507"/>
            <a:ext cx="2658884" cy="2784494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489895" y="3600450"/>
            <a:ext cx="4350564" cy="5361158"/>
            <a:chOff x="0" y="0"/>
            <a:chExt cx="1145827" cy="14119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45827" cy="1411992"/>
            </a:xfrm>
            <a:custGeom>
              <a:avLst/>
              <a:gdLst/>
              <a:ahLst/>
              <a:cxnLst/>
              <a:rect l="l" t="t" r="r" b="b"/>
              <a:pathLst>
                <a:path w="1145827" h="1411992">
                  <a:moveTo>
                    <a:pt x="90756" y="0"/>
                  </a:moveTo>
                  <a:lnTo>
                    <a:pt x="1055072" y="0"/>
                  </a:lnTo>
                  <a:cubicBezTo>
                    <a:pt x="1079142" y="0"/>
                    <a:pt x="1102226" y="9562"/>
                    <a:pt x="1119246" y="26582"/>
                  </a:cubicBezTo>
                  <a:cubicBezTo>
                    <a:pt x="1136266" y="43602"/>
                    <a:pt x="1145827" y="66686"/>
                    <a:pt x="1145827" y="90756"/>
                  </a:cubicBezTo>
                  <a:lnTo>
                    <a:pt x="1145827" y="1321237"/>
                  </a:lnTo>
                  <a:cubicBezTo>
                    <a:pt x="1145827" y="1345307"/>
                    <a:pt x="1136266" y="1368391"/>
                    <a:pt x="1119246" y="1385411"/>
                  </a:cubicBezTo>
                  <a:cubicBezTo>
                    <a:pt x="1102226" y="1402431"/>
                    <a:pt x="1079142" y="1411992"/>
                    <a:pt x="1055072" y="1411992"/>
                  </a:cubicBezTo>
                  <a:lnTo>
                    <a:pt x="90756" y="1411992"/>
                  </a:lnTo>
                  <a:cubicBezTo>
                    <a:pt x="66686" y="1411992"/>
                    <a:pt x="43602" y="1402431"/>
                    <a:pt x="26582" y="1385411"/>
                  </a:cubicBezTo>
                  <a:cubicBezTo>
                    <a:pt x="9562" y="1368391"/>
                    <a:pt x="0" y="1345307"/>
                    <a:pt x="0" y="1321237"/>
                  </a:cubicBezTo>
                  <a:lnTo>
                    <a:pt x="0" y="90756"/>
                  </a:lnTo>
                  <a:cubicBezTo>
                    <a:pt x="0" y="66686"/>
                    <a:pt x="9562" y="43602"/>
                    <a:pt x="26582" y="26582"/>
                  </a:cubicBezTo>
                  <a:cubicBezTo>
                    <a:pt x="43602" y="9562"/>
                    <a:pt x="66686" y="0"/>
                    <a:pt x="90756" y="0"/>
                  </a:cubicBezTo>
                  <a:close/>
                </a:path>
              </a:pathLst>
            </a:custGeom>
            <a:solidFill>
              <a:srgbClr val="FEFDF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50608" y="3600450"/>
            <a:ext cx="4350564" cy="5361158"/>
            <a:chOff x="0" y="0"/>
            <a:chExt cx="1145827" cy="14119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45827" cy="1411992"/>
            </a:xfrm>
            <a:custGeom>
              <a:avLst/>
              <a:gdLst/>
              <a:ahLst/>
              <a:cxnLst/>
              <a:rect l="l" t="t" r="r" b="b"/>
              <a:pathLst>
                <a:path w="1145827" h="1411992">
                  <a:moveTo>
                    <a:pt x="90756" y="0"/>
                  </a:moveTo>
                  <a:lnTo>
                    <a:pt x="1055072" y="0"/>
                  </a:lnTo>
                  <a:cubicBezTo>
                    <a:pt x="1079142" y="0"/>
                    <a:pt x="1102226" y="9562"/>
                    <a:pt x="1119246" y="26582"/>
                  </a:cubicBezTo>
                  <a:cubicBezTo>
                    <a:pt x="1136266" y="43602"/>
                    <a:pt x="1145827" y="66686"/>
                    <a:pt x="1145827" y="90756"/>
                  </a:cubicBezTo>
                  <a:lnTo>
                    <a:pt x="1145827" y="1321237"/>
                  </a:lnTo>
                  <a:cubicBezTo>
                    <a:pt x="1145827" y="1345307"/>
                    <a:pt x="1136266" y="1368391"/>
                    <a:pt x="1119246" y="1385411"/>
                  </a:cubicBezTo>
                  <a:cubicBezTo>
                    <a:pt x="1102226" y="1402431"/>
                    <a:pt x="1079142" y="1411992"/>
                    <a:pt x="1055072" y="1411992"/>
                  </a:cubicBezTo>
                  <a:lnTo>
                    <a:pt x="90756" y="1411992"/>
                  </a:lnTo>
                  <a:cubicBezTo>
                    <a:pt x="66686" y="1411992"/>
                    <a:pt x="43602" y="1402431"/>
                    <a:pt x="26582" y="1385411"/>
                  </a:cubicBezTo>
                  <a:cubicBezTo>
                    <a:pt x="9562" y="1368391"/>
                    <a:pt x="0" y="1345307"/>
                    <a:pt x="0" y="1321237"/>
                  </a:cubicBezTo>
                  <a:lnTo>
                    <a:pt x="0" y="90756"/>
                  </a:lnTo>
                  <a:cubicBezTo>
                    <a:pt x="0" y="66686"/>
                    <a:pt x="9562" y="43602"/>
                    <a:pt x="26582" y="26582"/>
                  </a:cubicBezTo>
                  <a:cubicBezTo>
                    <a:pt x="43602" y="9562"/>
                    <a:pt x="66686" y="0"/>
                    <a:pt x="90756" y="0"/>
                  </a:cubicBezTo>
                  <a:close/>
                </a:path>
              </a:pathLst>
            </a:custGeom>
            <a:solidFill>
              <a:srgbClr val="FEFDF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499960" y="2071539"/>
            <a:ext cx="4035586" cy="111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2"/>
              </a:lnSpc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市場區隔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(Segmentation)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13082" y="2016446"/>
            <a:ext cx="2745610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8215" lvl="1" algn="ctr">
              <a:lnSpc>
                <a:spcPts val="4905"/>
              </a:lnSpc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定位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(Positioning)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27594" y="2066868"/>
            <a:ext cx="2910547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8215" lvl="1">
              <a:lnSpc>
                <a:spcPts val="4905"/>
              </a:lnSpc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目標市場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(Targeting)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4884" y="3897807"/>
            <a:ext cx="4100821" cy="3621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7"/>
              </a:lnSpc>
            </a:pPr>
            <a:endParaRPr dirty="0"/>
          </a:p>
          <a:p>
            <a:pPr marL="756431" lvl="1" indent="-378216">
              <a:lnSpc>
                <a:spcPts val="4905"/>
              </a:lnSpc>
              <a:buFont typeface="Arial"/>
              <a:buChar char="•"/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國中生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(13-15歲)</a:t>
            </a:r>
          </a:p>
          <a:p>
            <a:pPr>
              <a:lnSpc>
                <a:spcPts val="4905"/>
              </a:lnSpc>
            </a:pPr>
            <a:endParaRPr lang="en-US" sz="3503" dirty="0">
              <a:solidFill>
                <a:srgbClr val="1B4262"/>
              </a:solidFill>
              <a:ea typeface="Noto Sans T Chinese Bold"/>
            </a:endParaRPr>
          </a:p>
          <a:p>
            <a:pPr marL="756431" lvl="1" indent="-378216">
              <a:lnSpc>
                <a:spcPts val="4905"/>
              </a:lnSpc>
              <a:buFont typeface="Arial"/>
              <a:buChar char="•"/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高中生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(16-18歲)</a:t>
            </a:r>
          </a:p>
          <a:p>
            <a:pPr>
              <a:lnSpc>
                <a:spcPts val="4905"/>
              </a:lnSpc>
            </a:pPr>
            <a:endParaRPr lang="en-US" sz="3503" dirty="0">
              <a:solidFill>
                <a:srgbClr val="1B4262"/>
              </a:solidFill>
              <a:ea typeface="Noto Sans T Chinese Bold"/>
            </a:endParaRPr>
          </a:p>
          <a:p>
            <a:pPr marL="756431" lvl="1" indent="-378216">
              <a:lnSpc>
                <a:spcPts val="4905"/>
              </a:lnSpc>
              <a:buFont typeface="Arial"/>
              <a:buChar char="•"/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大學生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(19-22歲)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81580" y="4430936"/>
            <a:ext cx="4259877" cy="3226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8824" lvl="1" indent="-389412">
              <a:lnSpc>
                <a:spcPts val="5050"/>
              </a:lnSpc>
              <a:buFont typeface="Arial"/>
              <a:buChar char="•"/>
            </a:pPr>
            <a:r>
              <a:rPr lang="en-US" sz="3607" dirty="0" err="1">
                <a:solidFill>
                  <a:srgbClr val="1B4262"/>
                </a:solidFill>
                <a:ea typeface="Noto Sans T Chinese Bold"/>
              </a:rPr>
              <a:t>大學生為主</a:t>
            </a:r>
            <a:endParaRPr lang="en-US" sz="3607" dirty="0">
              <a:solidFill>
                <a:srgbClr val="1B4262"/>
              </a:solidFill>
              <a:ea typeface="Noto Sans T Chinese Bold"/>
            </a:endParaRPr>
          </a:p>
          <a:p>
            <a:pPr marL="778824" lvl="1" indent="-389412">
              <a:lnSpc>
                <a:spcPts val="5050"/>
              </a:lnSpc>
              <a:buFont typeface="Arial"/>
              <a:buChar char="•"/>
            </a:pPr>
            <a:r>
              <a:rPr lang="en-US" sz="3607" dirty="0" err="1">
                <a:solidFill>
                  <a:srgbClr val="1B4262"/>
                </a:solidFill>
                <a:ea typeface="Noto Sans T Chinese Bold"/>
              </a:rPr>
              <a:t>讓有情緒調節障礙的學生能夠有舒壓、緩解情緒的管道</a:t>
            </a:r>
            <a:r>
              <a:rPr lang="en-US" sz="3607" dirty="0">
                <a:solidFill>
                  <a:srgbClr val="1B4262"/>
                </a:solidFill>
                <a:ea typeface="Noto Sans T Chinese Bold"/>
              </a:rPr>
              <a:t>。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210822" y="3600450"/>
            <a:ext cx="4350564" cy="5361158"/>
            <a:chOff x="0" y="0"/>
            <a:chExt cx="1145827" cy="141199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45827" cy="1411992"/>
            </a:xfrm>
            <a:custGeom>
              <a:avLst/>
              <a:gdLst/>
              <a:ahLst/>
              <a:cxnLst/>
              <a:rect l="l" t="t" r="r" b="b"/>
              <a:pathLst>
                <a:path w="1145827" h="1411992">
                  <a:moveTo>
                    <a:pt x="90756" y="0"/>
                  </a:moveTo>
                  <a:lnTo>
                    <a:pt x="1055072" y="0"/>
                  </a:lnTo>
                  <a:cubicBezTo>
                    <a:pt x="1079142" y="0"/>
                    <a:pt x="1102226" y="9562"/>
                    <a:pt x="1119246" y="26582"/>
                  </a:cubicBezTo>
                  <a:cubicBezTo>
                    <a:pt x="1136266" y="43602"/>
                    <a:pt x="1145827" y="66686"/>
                    <a:pt x="1145827" y="90756"/>
                  </a:cubicBezTo>
                  <a:lnTo>
                    <a:pt x="1145827" y="1321237"/>
                  </a:lnTo>
                  <a:cubicBezTo>
                    <a:pt x="1145827" y="1345307"/>
                    <a:pt x="1136266" y="1368391"/>
                    <a:pt x="1119246" y="1385411"/>
                  </a:cubicBezTo>
                  <a:cubicBezTo>
                    <a:pt x="1102226" y="1402431"/>
                    <a:pt x="1079142" y="1411992"/>
                    <a:pt x="1055072" y="1411992"/>
                  </a:cubicBezTo>
                  <a:lnTo>
                    <a:pt x="90756" y="1411992"/>
                  </a:lnTo>
                  <a:cubicBezTo>
                    <a:pt x="66686" y="1411992"/>
                    <a:pt x="43602" y="1402431"/>
                    <a:pt x="26582" y="1385411"/>
                  </a:cubicBezTo>
                  <a:cubicBezTo>
                    <a:pt x="9562" y="1368391"/>
                    <a:pt x="0" y="1345307"/>
                    <a:pt x="0" y="1321237"/>
                  </a:cubicBezTo>
                  <a:lnTo>
                    <a:pt x="0" y="90756"/>
                  </a:lnTo>
                  <a:cubicBezTo>
                    <a:pt x="0" y="66686"/>
                    <a:pt x="9562" y="43602"/>
                    <a:pt x="26582" y="26582"/>
                  </a:cubicBezTo>
                  <a:cubicBezTo>
                    <a:pt x="43602" y="9562"/>
                    <a:pt x="66686" y="0"/>
                    <a:pt x="90756" y="0"/>
                  </a:cubicBezTo>
                  <a:close/>
                </a:path>
              </a:pathLst>
            </a:custGeom>
            <a:solidFill>
              <a:srgbClr val="FEFDFE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364610" y="3767186"/>
            <a:ext cx="3875369" cy="388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50"/>
              </a:lnSpc>
            </a:pPr>
            <a:endParaRPr dirty="0"/>
          </a:p>
          <a:p>
            <a:pPr marL="778824" lvl="1" indent="-389412">
              <a:lnSpc>
                <a:spcPts val="5050"/>
              </a:lnSpc>
              <a:buFont typeface="Arial"/>
              <a:buChar char="•"/>
            </a:pPr>
            <a:r>
              <a:rPr lang="zh-TW" altLang="zh-TW" sz="3607" dirty="0">
                <a:solidFill>
                  <a:srgbClr val="1B4262"/>
                </a:solidFill>
                <a:ea typeface="Noto Sans T Chinese Bold"/>
              </a:rPr>
              <a:t>定期檢測和</a:t>
            </a:r>
            <a:r>
              <a:rPr lang="zh-TW" altLang="en-US" sz="3607" dirty="0">
                <a:solidFill>
                  <a:srgbClr val="1B4262"/>
                </a:solidFill>
                <a:ea typeface="Noto Sans T Chinese Bold"/>
              </a:rPr>
              <a:t>記</a:t>
            </a:r>
            <a:r>
              <a:rPr lang="zh-TW" altLang="zh-TW" sz="3607" dirty="0">
                <a:solidFill>
                  <a:srgbClr val="1B4262"/>
                </a:solidFill>
                <a:ea typeface="Noto Sans T Chinese Bold"/>
              </a:rPr>
              <a:t>錄心情讓使用者</a:t>
            </a:r>
            <a:r>
              <a:rPr lang="zh-TW" altLang="en-US" sz="3607" dirty="0">
                <a:solidFill>
                  <a:srgbClr val="1B4262"/>
                </a:solidFill>
                <a:ea typeface="Noto Sans T Chinese Bold"/>
              </a:rPr>
              <a:t>可以充分達到情緒調節和舒壓的習慣。</a:t>
            </a:r>
            <a:endParaRPr lang="en-US" sz="3607" dirty="0">
              <a:solidFill>
                <a:srgbClr val="1B4262"/>
              </a:solidFill>
              <a:ea typeface="Noto Sans T Chinese Bold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76673">
            <a:off x="13762851" y="-498723"/>
            <a:ext cx="3584578" cy="2150747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414772">
            <a:off x="84666" y="3663544"/>
            <a:ext cx="1137541" cy="1475584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3500">
            <a:off x="17126717" y="1984147"/>
            <a:ext cx="972939" cy="1262067"/>
          </a:xfrm>
          <a:prstGeom prst="rect">
            <a:avLst/>
          </a:prstGeom>
        </p:spPr>
      </p:pic>
      <p:grpSp>
        <p:nvGrpSpPr>
          <p:cNvPr id="37" name="群組 36">
            <a:extLst>
              <a:ext uri="{FF2B5EF4-FFF2-40B4-BE49-F238E27FC236}">
                <a16:creationId xmlns:a16="http://schemas.microsoft.com/office/drawing/2014/main" id="{3456A853-3EE3-3905-C936-969AC36297C1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38" name="Group 24">
              <a:extLst>
                <a:ext uri="{FF2B5EF4-FFF2-40B4-BE49-F238E27FC236}">
                  <a16:creationId xmlns:a16="http://schemas.microsoft.com/office/drawing/2014/main" id="{A9B98950-5C0C-B42E-34D0-4050F693E876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40" name="Freeform 25">
                <a:extLst>
                  <a:ext uri="{FF2B5EF4-FFF2-40B4-BE49-F238E27FC236}">
                    <a16:creationId xmlns:a16="http://schemas.microsoft.com/office/drawing/2014/main" id="{0A07CAA2-CC9F-562A-4C0D-549EA2CD04D4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41" name="TextBox 26">
                <a:extLst>
                  <a:ext uri="{FF2B5EF4-FFF2-40B4-BE49-F238E27FC236}">
                    <a16:creationId xmlns:a16="http://schemas.microsoft.com/office/drawing/2014/main" id="{66084800-7EE4-0A2D-930B-7E205018FB8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39" name="TextBox 27">
              <a:extLst>
                <a:ext uri="{FF2B5EF4-FFF2-40B4-BE49-F238E27FC236}">
                  <a16:creationId xmlns:a16="http://schemas.microsoft.com/office/drawing/2014/main" id="{035376FB-9341-FDE4-D369-13452215979B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15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44535" y="4706307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9499" dirty="0">
                <a:solidFill>
                  <a:srgbClr val="1B4262"/>
                </a:solidFill>
                <a:latin typeface="Marykate"/>
              </a:rPr>
              <a:t>05 </a:t>
            </a:r>
            <a:r>
              <a:rPr lang="en-US" altLang="zh-TW" sz="9499" dirty="0" err="1">
                <a:solidFill>
                  <a:srgbClr val="1B4262"/>
                </a:solidFill>
                <a:latin typeface="Marykate"/>
              </a:rPr>
              <a:t>SWOT分析</a:t>
            </a:r>
            <a:endParaRPr lang="en-US" altLang="zh-TW" sz="9499" dirty="0">
              <a:solidFill>
                <a:srgbClr val="1B4262"/>
              </a:solidFill>
              <a:latin typeface="Marykate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38A0BD2E-B0BA-F5BA-9DF8-F3DE27681FDA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DFA18A93-FE14-0947-E6A3-A5AB3564EEE2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4B0C8C36-FA87-1601-9741-5F63673D3357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4DF3A610-985D-6973-94C5-567C2CF6BC2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B2E45FC9-60F8-CA19-0E1B-BEB447B8AFB5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54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58338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24583389" h="6350000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1004570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5199380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7" name="Freeform 7"/>
              <p:cNvSpPr/>
              <p:nvPr/>
            </p:nvSpPr>
            <p:spPr>
              <a:xfrm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4572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11430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l="l" t="t" r="r" b="b"/>
                <a:pathLst>
                  <a:path w="410211" h="388620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816592" cy="2502120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50212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FF4EA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04775"/>
                <a:ext cx="812800" cy="917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sp>
        <p:nvSpPr>
          <p:cNvPr id="16" name="AutoShape 16"/>
          <p:cNvSpPr/>
          <p:nvPr/>
        </p:nvSpPr>
        <p:spPr>
          <a:xfrm>
            <a:off x="1610682" y="2434989"/>
            <a:ext cx="15648618" cy="7484104"/>
          </a:xfrm>
          <a:prstGeom prst="rect">
            <a:avLst/>
          </a:prstGeom>
          <a:solidFill>
            <a:srgbClr val="FCF8F1"/>
          </a:solidFill>
        </p:spPr>
      </p:sp>
      <p:grpSp>
        <p:nvGrpSpPr>
          <p:cNvPr id="17" name="Group 17"/>
          <p:cNvGrpSpPr/>
          <p:nvPr/>
        </p:nvGrpSpPr>
        <p:grpSpPr>
          <a:xfrm>
            <a:off x="1610682" y="2454421"/>
            <a:ext cx="7824309" cy="3972650"/>
            <a:chOff x="0" y="0"/>
            <a:chExt cx="2060723" cy="10462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60723" cy="1046295"/>
            </a:xfrm>
            <a:custGeom>
              <a:avLst/>
              <a:gdLst/>
              <a:ahLst/>
              <a:cxnLst/>
              <a:rect l="l" t="t" r="r" b="b"/>
              <a:pathLst>
                <a:path w="2060723" h="1046295">
                  <a:moveTo>
                    <a:pt x="50463" y="0"/>
                  </a:moveTo>
                  <a:lnTo>
                    <a:pt x="2010260" y="0"/>
                  </a:lnTo>
                  <a:cubicBezTo>
                    <a:pt x="2023644" y="0"/>
                    <a:pt x="2036480" y="5317"/>
                    <a:pt x="2045943" y="14780"/>
                  </a:cubicBezTo>
                  <a:cubicBezTo>
                    <a:pt x="2055407" y="24244"/>
                    <a:pt x="2060723" y="37079"/>
                    <a:pt x="2060723" y="50463"/>
                  </a:cubicBezTo>
                  <a:lnTo>
                    <a:pt x="2060723" y="995832"/>
                  </a:lnTo>
                  <a:cubicBezTo>
                    <a:pt x="2060723" y="1009215"/>
                    <a:pt x="2055407" y="1022051"/>
                    <a:pt x="2045943" y="1031514"/>
                  </a:cubicBezTo>
                  <a:cubicBezTo>
                    <a:pt x="2036480" y="1040978"/>
                    <a:pt x="2023644" y="1046295"/>
                    <a:pt x="2010260" y="1046295"/>
                  </a:cubicBezTo>
                  <a:lnTo>
                    <a:pt x="50463" y="1046295"/>
                  </a:lnTo>
                  <a:cubicBezTo>
                    <a:pt x="37079" y="1046295"/>
                    <a:pt x="24244" y="1040978"/>
                    <a:pt x="14780" y="1031514"/>
                  </a:cubicBezTo>
                  <a:cubicBezTo>
                    <a:pt x="5317" y="1022051"/>
                    <a:pt x="0" y="1009215"/>
                    <a:pt x="0" y="995832"/>
                  </a:cubicBezTo>
                  <a:lnTo>
                    <a:pt x="0" y="50463"/>
                  </a:lnTo>
                  <a:cubicBezTo>
                    <a:pt x="0" y="37079"/>
                    <a:pt x="5317" y="24244"/>
                    <a:pt x="14780" y="14780"/>
                  </a:cubicBezTo>
                  <a:cubicBezTo>
                    <a:pt x="24244" y="5317"/>
                    <a:pt x="37079" y="0"/>
                    <a:pt x="50463" y="0"/>
                  </a:cubicBezTo>
                  <a:close/>
                </a:path>
              </a:pathLst>
            </a:custGeom>
            <a:solidFill>
              <a:srgbClr val="B2C4D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34991" y="2454421"/>
            <a:ext cx="7824309" cy="3972650"/>
            <a:chOff x="0" y="0"/>
            <a:chExt cx="2060723" cy="10462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60723" cy="1046295"/>
            </a:xfrm>
            <a:custGeom>
              <a:avLst/>
              <a:gdLst/>
              <a:ahLst/>
              <a:cxnLst/>
              <a:rect l="l" t="t" r="r" b="b"/>
              <a:pathLst>
                <a:path w="2060723" h="1046295">
                  <a:moveTo>
                    <a:pt x="50463" y="0"/>
                  </a:moveTo>
                  <a:lnTo>
                    <a:pt x="2010260" y="0"/>
                  </a:lnTo>
                  <a:cubicBezTo>
                    <a:pt x="2023644" y="0"/>
                    <a:pt x="2036480" y="5317"/>
                    <a:pt x="2045943" y="14780"/>
                  </a:cubicBezTo>
                  <a:cubicBezTo>
                    <a:pt x="2055407" y="24244"/>
                    <a:pt x="2060723" y="37079"/>
                    <a:pt x="2060723" y="50463"/>
                  </a:cubicBezTo>
                  <a:lnTo>
                    <a:pt x="2060723" y="995832"/>
                  </a:lnTo>
                  <a:cubicBezTo>
                    <a:pt x="2060723" y="1009215"/>
                    <a:pt x="2055407" y="1022051"/>
                    <a:pt x="2045943" y="1031514"/>
                  </a:cubicBezTo>
                  <a:cubicBezTo>
                    <a:pt x="2036480" y="1040978"/>
                    <a:pt x="2023644" y="1046295"/>
                    <a:pt x="2010260" y="1046295"/>
                  </a:cubicBezTo>
                  <a:lnTo>
                    <a:pt x="50463" y="1046295"/>
                  </a:lnTo>
                  <a:cubicBezTo>
                    <a:pt x="37079" y="1046295"/>
                    <a:pt x="24244" y="1040978"/>
                    <a:pt x="14780" y="1031514"/>
                  </a:cubicBezTo>
                  <a:cubicBezTo>
                    <a:pt x="5317" y="1022051"/>
                    <a:pt x="0" y="1009215"/>
                    <a:pt x="0" y="995832"/>
                  </a:cubicBezTo>
                  <a:lnTo>
                    <a:pt x="0" y="50463"/>
                  </a:lnTo>
                  <a:cubicBezTo>
                    <a:pt x="0" y="37079"/>
                    <a:pt x="5317" y="24244"/>
                    <a:pt x="14780" y="14780"/>
                  </a:cubicBezTo>
                  <a:cubicBezTo>
                    <a:pt x="24244" y="5317"/>
                    <a:pt x="37079" y="0"/>
                    <a:pt x="50463" y="0"/>
                  </a:cubicBezTo>
                  <a:close/>
                </a:path>
              </a:pathLst>
            </a:custGeom>
            <a:solidFill>
              <a:srgbClr val="B2C4D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34991" y="6427071"/>
            <a:ext cx="7824309" cy="3492022"/>
            <a:chOff x="0" y="0"/>
            <a:chExt cx="2060723" cy="93277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60723" cy="932779"/>
            </a:xfrm>
            <a:custGeom>
              <a:avLst/>
              <a:gdLst/>
              <a:ahLst/>
              <a:cxnLst/>
              <a:rect l="l" t="t" r="r" b="b"/>
              <a:pathLst>
                <a:path w="2060723" h="932779">
                  <a:moveTo>
                    <a:pt x="50463" y="0"/>
                  </a:moveTo>
                  <a:lnTo>
                    <a:pt x="2010260" y="0"/>
                  </a:lnTo>
                  <a:cubicBezTo>
                    <a:pt x="2023644" y="0"/>
                    <a:pt x="2036480" y="5317"/>
                    <a:pt x="2045943" y="14780"/>
                  </a:cubicBezTo>
                  <a:cubicBezTo>
                    <a:pt x="2055407" y="24244"/>
                    <a:pt x="2060723" y="37079"/>
                    <a:pt x="2060723" y="50463"/>
                  </a:cubicBezTo>
                  <a:lnTo>
                    <a:pt x="2060723" y="882316"/>
                  </a:lnTo>
                  <a:cubicBezTo>
                    <a:pt x="2060723" y="895700"/>
                    <a:pt x="2055407" y="908535"/>
                    <a:pt x="2045943" y="917999"/>
                  </a:cubicBezTo>
                  <a:cubicBezTo>
                    <a:pt x="2036480" y="927463"/>
                    <a:pt x="2023644" y="932779"/>
                    <a:pt x="2010260" y="932779"/>
                  </a:cubicBezTo>
                  <a:lnTo>
                    <a:pt x="50463" y="932779"/>
                  </a:lnTo>
                  <a:cubicBezTo>
                    <a:pt x="37079" y="932779"/>
                    <a:pt x="24244" y="927463"/>
                    <a:pt x="14780" y="917999"/>
                  </a:cubicBezTo>
                  <a:cubicBezTo>
                    <a:pt x="5317" y="908535"/>
                    <a:pt x="0" y="895700"/>
                    <a:pt x="0" y="882316"/>
                  </a:cubicBezTo>
                  <a:lnTo>
                    <a:pt x="0" y="50463"/>
                  </a:lnTo>
                  <a:cubicBezTo>
                    <a:pt x="0" y="37079"/>
                    <a:pt x="5317" y="24244"/>
                    <a:pt x="14780" y="14780"/>
                  </a:cubicBezTo>
                  <a:cubicBezTo>
                    <a:pt x="24244" y="5317"/>
                    <a:pt x="37079" y="0"/>
                    <a:pt x="50463" y="0"/>
                  </a:cubicBezTo>
                  <a:close/>
                </a:path>
              </a:pathLst>
            </a:custGeom>
            <a:solidFill>
              <a:srgbClr val="B2C4D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885448" y="2908070"/>
            <a:ext cx="6350650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快速掌握使用者的壓力狀態</a:t>
            </a: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利用小遊戲吸引使用者</a:t>
            </a:r>
            <a:endParaRPr lang="en-US" sz="3200" dirty="0">
              <a:ea typeface="Noto Sans T Chinese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114197" y="2782823"/>
            <a:ext cx="7099132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僅能提供使用者自我察覺及自我判斷</a:t>
            </a: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僅能在安卓系統下使用</a:t>
            </a: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為非營利的APP</a:t>
            </a:r>
            <a:endParaRPr lang="en-US" sz="3200" dirty="0">
              <a:ea typeface="Noto Sans T Chinese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114197" y="7925703"/>
            <a:ext cx="635065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市面上已有許多相關的舒壓APP</a:t>
            </a: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普遍沒有使用APP舒壓的習慣</a:t>
            </a:r>
            <a:endParaRPr lang="en-US" sz="3200" dirty="0">
              <a:ea typeface="Noto Sans T Chinese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443739" y="6789021"/>
            <a:ext cx="403558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3600" dirty="0">
                <a:solidFill>
                  <a:srgbClr val="1B4262"/>
                </a:solidFill>
                <a:latin typeface="Marykate"/>
              </a:rPr>
              <a:t>(T)threat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35522" y="5647832"/>
            <a:ext cx="403558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3600" dirty="0">
                <a:solidFill>
                  <a:srgbClr val="1B4262"/>
                </a:solidFill>
                <a:latin typeface="Marykate"/>
              </a:rPr>
              <a:t>(S)strength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63763" y="5585089"/>
            <a:ext cx="403558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3600" dirty="0">
                <a:solidFill>
                  <a:srgbClr val="1B4262"/>
                </a:solidFill>
                <a:latin typeface="Marykate"/>
              </a:rPr>
              <a:t>(W)weakness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12394" y="836457"/>
            <a:ext cx="6563104" cy="986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600" dirty="0" err="1">
                <a:solidFill>
                  <a:srgbClr val="000000"/>
                </a:solidFill>
                <a:latin typeface="More Sugar" panose="02020500000000000000" charset="0"/>
              </a:rPr>
              <a:t>SWOT分析</a:t>
            </a:r>
            <a:endParaRPr lang="en-US" sz="6600" dirty="0">
              <a:solidFill>
                <a:srgbClr val="000000"/>
              </a:solidFill>
              <a:latin typeface="More Sugar" panose="02020500000000000000" charset="0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610682" y="6446121"/>
            <a:ext cx="7824309" cy="3472972"/>
            <a:chOff x="0" y="0"/>
            <a:chExt cx="2060723" cy="91469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060723" cy="914692"/>
            </a:xfrm>
            <a:custGeom>
              <a:avLst/>
              <a:gdLst/>
              <a:ahLst/>
              <a:cxnLst/>
              <a:rect l="l" t="t" r="r" b="b"/>
              <a:pathLst>
                <a:path w="2060723" h="914692">
                  <a:moveTo>
                    <a:pt x="50463" y="0"/>
                  </a:moveTo>
                  <a:lnTo>
                    <a:pt x="2010260" y="0"/>
                  </a:lnTo>
                  <a:cubicBezTo>
                    <a:pt x="2023644" y="0"/>
                    <a:pt x="2036480" y="5317"/>
                    <a:pt x="2045943" y="14780"/>
                  </a:cubicBezTo>
                  <a:cubicBezTo>
                    <a:pt x="2055407" y="24244"/>
                    <a:pt x="2060723" y="37079"/>
                    <a:pt x="2060723" y="50463"/>
                  </a:cubicBezTo>
                  <a:lnTo>
                    <a:pt x="2060723" y="864229"/>
                  </a:lnTo>
                  <a:cubicBezTo>
                    <a:pt x="2060723" y="877613"/>
                    <a:pt x="2055407" y="890448"/>
                    <a:pt x="2045943" y="899912"/>
                  </a:cubicBezTo>
                  <a:cubicBezTo>
                    <a:pt x="2036480" y="909376"/>
                    <a:pt x="2023644" y="914692"/>
                    <a:pt x="2010260" y="914692"/>
                  </a:cubicBezTo>
                  <a:lnTo>
                    <a:pt x="50463" y="914692"/>
                  </a:lnTo>
                  <a:cubicBezTo>
                    <a:pt x="37079" y="914692"/>
                    <a:pt x="24244" y="909376"/>
                    <a:pt x="14780" y="899912"/>
                  </a:cubicBezTo>
                  <a:cubicBezTo>
                    <a:pt x="5317" y="890448"/>
                    <a:pt x="0" y="877613"/>
                    <a:pt x="0" y="864229"/>
                  </a:cubicBezTo>
                  <a:lnTo>
                    <a:pt x="0" y="50463"/>
                  </a:lnTo>
                  <a:cubicBezTo>
                    <a:pt x="0" y="37079"/>
                    <a:pt x="5317" y="24244"/>
                    <a:pt x="14780" y="14780"/>
                  </a:cubicBezTo>
                  <a:cubicBezTo>
                    <a:pt x="24244" y="5317"/>
                    <a:pt x="37079" y="0"/>
                    <a:pt x="50463" y="0"/>
                  </a:cubicBezTo>
                  <a:close/>
                </a:path>
              </a:pathLst>
            </a:custGeom>
            <a:solidFill>
              <a:srgbClr val="B2C4D8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7166496" y="5457593"/>
            <a:ext cx="4339703" cy="1684434"/>
            <a:chOff x="590209" y="407944"/>
            <a:chExt cx="7625120" cy="3300020"/>
          </a:xfrm>
        </p:grpSpPr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3692779">
              <a:off x="428939" y="569214"/>
              <a:ext cx="2397278" cy="2074737"/>
            </a:xfrm>
            <a:prstGeom prst="rect">
              <a:avLst/>
            </a:prstGeom>
          </p:spPr>
        </p:pic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180944" y="1603423"/>
              <a:ext cx="2392947" cy="2070987"/>
            </a:xfrm>
            <a:prstGeom prst="rect">
              <a:avLst/>
            </a:prstGeom>
          </p:spPr>
        </p:pic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4013307" y="522266"/>
              <a:ext cx="2392948" cy="2070988"/>
            </a:xfrm>
            <a:prstGeom prst="rect">
              <a:avLst/>
            </a:prstGeom>
          </p:spPr>
        </p:pic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89741">
              <a:off x="5822382" y="1573764"/>
              <a:ext cx="2392947" cy="2070989"/>
            </a:xfrm>
            <a:prstGeom prst="rect">
              <a:avLst/>
            </a:prstGeom>
          </p:spPr>
        </p:pic>
        <p:sp>
          <p:nvSpPr>
            <p:cNvPr id="46" name="TextBox 46"/>
            <p:cNvSpPr txBox="1"/>
            <p:nvPr/>
          </p:nvSpPr>
          <p:spPr>
            <a:xfrm rot="431184">
              <a:off x="1108096" y="1377054"/>
              <a:ext cx="880848" cy="1211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8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ea typeface="Menlo" panose="020B0609030804020204" pitchFamily="49" charset="0"/>
                  <a:cs typeface="Consolas" panose="020B0609020204030204" pitchFamily="49" charset="0"/>
                </a:rPr>
                <a:t>S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 rot="71570">
              <a:off x="2936266" y="2486942"/>
              <a:ext cx="880848" cy="1221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8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ea typeface="Menlo" panose="020B0609030804020204" pitchFamily="49" charset="0"/>
                  <a:cs typeface="Consolas" panose="020B0609020204030204" pitchFamily="49" charset="0"/>
                </a:rPr>
                <a:t>W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 rot="71570">
              <a:off x="4807416" y="1292819"/>
              <a:ext cx="880848" cy="1221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8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 rot="71570">
              <a:off x="6555099" y="2352377"/>
              <a:ext cx="880846" cy="1221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8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885448" y="7960112"/>
            <a:ext cx="7109494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需緩解情緒的一般使用者也可以使用</a:t>
            </a: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現代人的壓力比以往相對來的高</a:t>
            </a:r>
            <a:endParaRPr lang="en-US" sz="3200" dirty="0">
              <a:ea typeface="Noto Sans T Chinese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610682" y="6789021"/>
            <a:ext cx="403558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3600" dirty="0">
                <a:solidFill>
                  <a:srgbClr val="1B4262"/>
                </a:solidFill>
                <a:latin typeface="Marykate"/>
              </a:rPr>
              <a:t>(O)opportunity</a:t>
            </a: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A93060B8-6E8D-563A-8C99-E739720AE638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53" name="Group 24">
              <a:extLst>
                <a:ext uri="{FF2B5EF4-FFF2-40B4-BE49-F238E27FC236}">
                  <a16:creationId xmlns:a16="http://schemas.microsoft.com/office/drawing/2014/main" id="{C0FEB393-043D-4E55-C084-67C1299F808D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55" name="Freeform 25">
                <a:extLst>
                  <a:ext uri="{FF2B5EF4-FFF2-40B4-BE49-F238E27FC236}">
                    <a16:creationId xmlns:a16="http://schemas.microsoft.com/office/drawing/2014/main" id="{6E0D7B75-18B0-D5A9-030E-C1DB70B32D71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56" name="TextBox 26">
                <a:extLst>
                  <a:ext uri="{FF2B5EF4-FFF2-40B4-BE49-F238E27FC236}">
                    <a16:creationId xmlns:a16="http://schemas.microsoft.com/office/drawing/2014/main" id="{77FEF555-A871-8BEB-B758-5935C8D9146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54" name="TextBox 27">
              <a:extLst>
                <a:ext uri="{FF2B5EF4-FFF2-40B4-BE49-F238E27FC236}">
                  <a16:creationId xmlns:a16="http://schemas.microsoft.com/office/drawing/2014/main" id="{A500BD64-5224-B157-EBC9-12C63F2C2D1E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17</a:t>
              </a:r>
            </a:p>
          </p:txBody>
        </p:sp>
      </p:grpSp>
    </p:spTree>
  </p:cSld>
  <p:clrMapOvr>
    <a:masterClrMapping/>
  </p:clrMapOvr>
  <p:transition spd="slow">
    <p:wheel spokes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0" y="786765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610682" y="2434989"/>
            <a:ext cx="15648618" cy="7484104"/>
          </a:xfrm>
          <a:prstGeom prst="rect">
            <a:avLst/>
          </a:prstGeom>
          <a:solidFill>
            <a:srgbClr val="FCF8F1"/>
          </a:solidFill>
        </p:spPr>
      </p:sp>
      <p:grpSp>
        <p:nvGrpSpPr>
          <p:cNvPr id="16" name="Group 16"/>
          <p:cNvGrpSpPr/>
          <p:nvPr/>
        </p:nvGrpSpPr>
        <p:grpSpPr>
          <a:xfrm>
            <a:off x="1610682" y="2454421"/>
            <a:ext cx="7824309" cy="3972650"/>
            <a:chOff x="0" y="0"/>
            <a:chExt cx="2060723" cy="10462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60723" cy="1046295"/>
            </a:xfrm>
            <a:custGeom>
              <a:avLst/>
              <a:gdLst/>
              <a:ahLst/>
              <a:cxnLst/>
              <a:rect l="l" t="t" r="r" b="b"/>
              <a:pathLst>
                <a:path w="2060723" h="1046295">
                  <a:moveTo>
                    <a:pt x="50463" y="0"/>
                  </a:moveTo>
                  <a:lnTo>
                    <a:pt x="2010260" y="0"/>
                  </a:lnTo>
                  <a:cubicBezTo>
                    <a:pt x="2023644" y="0"/>
                    <a:pt x="2036480" y="5317"/>
                    <a:pt x="2045943" y="14780"/>
                  </a:cubicBezTo>
                  <a:cubicBezTo>
                    <a:pt x="2055407" y="24244"/>
                    <a:pt x="2060723" y="37079"/>
                    <a:pt x="2060723" y="50463"/>
                  </a:cubicBezTo>
                  <a:lnTo>
                    <a:pt x="2060723" y="995832"/>
                  </a:lnTo>
                  <a:cubicBezTo>
                    <a:pt x="2060723" y="1009215"/>
                    <a:pt x="2055407" y="1022051"/>
                    <a:pt x="2045943" y="1031514"/>
                  </a:cubicBezTo>
                  <a:cubicBezTo>
                    <a:pt x="2036480" y="1040978"/>
                    <a:pt x="2023644" y="1046295"/>
                    <a:pt x="2010260" y="1046295"/>
                  </a:cubicBezTo>
                  <a:lnTo>
                    <a:pt x="50463" y="1046295"/>
                  </a:lnTo>
                  <a:cubicBezTo>
                    <a:pt x="37079" y="1046295"/>
                    <a:pt x="24244" y="1040978"/>
                    <a:pt x="14780" y="1031514"/>
                  </a:cubicBezTo>
                  <a:cubicBezTo>
                    <a:pt x="5317" y="1022051"/>
                    <a:pt x="0" y="1009215"/>
                    <a:pt x="0" y="995832"/>
                  </a:cubicBezTo>
                  <a:lnTo>
                    <a:pt x="0" y="50463"/>
                  </a:lnTo>
                  <a:cubicBezTo>
                    <a:pt x="0" y="37079"/>
                    <a:pt x="5317" y="24244"/>
                    <a:pt x="14780" y="14780"/>
                  </a:cubicBezTo>
                  <a:cubicBezTo>
                    <a:pt x="24244" y="5317"/>
                    <a:pt x="37079" y="0"/>
                    <a:pt x="50463" y="0"/>
                  </a:cubicBezTo>
                  <a:close/>
                </a:path>
              </a:pathLst>
            </a:custGeom>
            <a:solidFill>
              <a:srgbClr val="DFCBE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434991" y="2454421"/>
            <a:ext cx="7824309" cy="3972650"/>
            <a:chOff x="0" y="0"/>
            <a:chExt cx="2060723" cy="104629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60723" cy="1046295"/>
            </a:xfrm>
            <a:custGeom>
              <a:avLst/>
              <a:gdLst/>
              <a:ahLst/>
              <a:cxnLst/>
              <a:rect l="l" t="t" r="r" b="b"/>
              <a:pathLst>
                <a:path w="2060723" h="1046295">
                  <a:moveTo>
                    <a:pt x="50463" y="0"/>
                  </a:moveTo>
                  <a:lnTo>
                    <a:pt x="2010260" y="0"/>
                  </a:lnTo>
                  <a:cubicBezTo>
                    <a:pt x="2023644" y="0"/>
                    <a:pt x="2036480" y="5317"/>
                    <a:pt x="2045943" y="14780"/>
                  </a:cubicBezTo>
                  <a:cubicBezTo>
                    <a:pt x="2055407" y="24244"/>
                    <a:pt x="2060723" y="37079"/>
                    <a:pt x="2060723" y="50463"/>
                  </a:cubicBezTo>
                  <a:lnTo>
                    <a:pt x="2060723" y="995832"/>
                  </a:lnTo>
                  <a:cubicBezTo>
                    <a:pt x="2060723" y="1009215"/>
                    <a:pt x="2055407" y="1022051"/>
                    <a:pt x="2045943" y="1031514"/>
                  </a:cubicBezTo>
                  <a:cubicBezTo>
                    <a:pt x="2036480" y="1040978"/>
                    <a:pt x="2023644" y="1046295"/>
                    <a:pt x="2010260" y="1046295"/>
                  </a:cubicBezTo>
                  <a:lnTo>
                    <a:pt x="50463" y="1046295"/>
                  </a:lnTo>
                  <a:cubicBezTo>
                    <a:pt x="37079" y="1046295"/>
                    <a:pt x="24244" y="1040978"/>
                    <a:pt x="14780" y="1031514"/>
                  </a:cubicBezTo>
                  <a:cubicBezTo>
                    <a:pt x="5317" y="1022051"/>
                    <a:pt x="0" y="1009215"/>
                    <a:pt x="0" y="995832"/>
                  </a:cubicBezTo>
                  <a:lnTo>
                    <a:pt x="0" y="50463"/>
                  </a:lnTo>
                  <a:cubicBezTo>
                    <a:pt x="0" y="37079"/>
                    <a:pt x="5317" y="24244"/>
                    <a:pt x="14780" y="14780"/>
                  </a:cubicBezTo>
                  <a:cubicBezTo>
                    <a:pt x="24244" y="5317"/>
                    <a:pt x="37079" y="0"/>
                    <a:pt x="50463" y="0"/>
                  </a:cubicBezTo>
                  <a:close/>
                </a:path>
              </a:pathLst>
            </a:custGeom>
            <a:solidFill>
              <a:srgbClr val="DFCBE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434991" y="6427071"/>
            <a:ext cx="7824309" cy="3472579"/>
            <a:chOff x="0" y="0"/>
            <a:chExt cx="2060723" cy="93277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60723" cy="932779"/>
            </a:xfrm>
            <a:custGeom>
              <a:avLst/>
              <a:gdLst/>
              <a:ahLst/>
              <a:cxnLst/>
              <a:rect l="l" t="t" r="r" b="b"/>
              <a:pathLst>
                <a:path w="2060723" h="932779">
                  <a:moveTo>
                    <a:pt x="50463" y="0"/>
                  </a:moveTo>
                  <a:lnTo>
                    <a:pt x="2010260" y="0"/>
                  </a:lnTo>
                  <a:cubicBezTo>
                    <a:pt x="2023644" y="0"/>
                    <a:pt x="2036480" y="5317"/>
                    <a:pt x="2045943" y="14780"/>
                  </a:cubicBezTo>
                  <a:cubicBezTo>
                    <a:pt x="2055407" y="24244"/>
                    <a:pt x="2060723" y="37079"/>
                    <a:pt x="2060723" y="50463"/>
                  </a:cubicBezTo>
                  <a:lnTo>
                    <a:pt x="2060723" y="882316"/>
                  </a:lnTo>
                  <a:cubicBezTo>
                    <a:pt x="2060723" y="895700"/>
                    <a:pt x="2055407" y="908535"/>
                    <a:pt x="2045943" y="917999"/>
                  </a:cubicBezTo>
                  <a:cubicBezTo>
                    <a:pt x="2036480" y="927463"/>
                    <a:pt x="2023644" y="932779"/>
                    <a:pt x="2010260" y="932779"/>
                  </a:cubicBezTo>
                  <a:lnTo>
                    <a:pt x="50463" y="932779"/>
                  </a:lnTo>
                  <a:cubicBezTo>
                    <a:pt x="37079" y="932779"/>
                    <a:pt x="24244" y="927463"/>
                    <a:pt x="14780" y="917999"/>
                  </a:cubicBezTo>
                  <a:cubicBezTo>
                    <a:pt x="5317" y="908535"/>
                    <a:pt x="0" y="895700"/>
                    <a:pt x="0" y="882316"/>
                  </a:cubicBezTo>
                  <a:lnTo>
                    <a:pt x="0" y="50463"/>
                  </a:lnTo>
                  <a:cubicBezTo>
                    <a:pt x="0" y="37079"/>
                    <a:pt x="5317" y="24244"/>
                    <a:pt x="14780" y="14780"/>
                  </a:cubicBezTo>
                  <a:cubicBezTo>
                    <a:pt x="24244" y="5317"/>
                    <a:pt x="37079" y="0"/>
                    <a:pt x="50463" y="0"/>
                  </a:cubicBezTo>
                  <a:close/>
                </a:path>
              </a:pathLst>
            </a:custGeom>
            <a:solidFill>
              <a:srgbClr val="DFC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244666" y="3395990"/>
            <a:ext cx="6350650" cy="2150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ea typeface="Noto Sans T Chinese Bold"/>
              </a:rPr>
              <a:t>不限定有情緒疾病的患者才能使用，一般人想透過測驗固定檢測自身壓力情況也可以</a:t>
            </a:r>
            <a:endParaRPr lang="en-US" sz="2400" dirty="0">
              <a:ea typeface="Noto Sans T Chinese Bold"/>
            </a:endParaRPr>
          </a:p>
          <a:p>
            <a:pPr>
              <a:lnSpc>
                <a:spcPts val="3359"/>
              </a:lnSpc>
            </a:pPr>
            <a:endParaRPr lang="en-US" sz="24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ea typeface="Noto Sans T Chinese Bold"/>
              </a:rPr>
              <a:t>透過測驗快速掌握使用者的壓力狀態，若壓力過大可即時使用APP紓壓</a:t>
            </a:r>
            <a:endParaRPr lang="en-US" sz="2400" dirty="0">
              <a:ea typeface="Noto Sans T Chinese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989075" y="3395990"/>
            <a:ext cx="5925948" cy="171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ea typeface="Noto Sans T Chinese Bold"/>
              </a:rPr>
              <a:t>為非營利的APP，在商業模式執行上並不容易，但也比營利APP更容易吸引新的使用者</a:t>
            </a:r>
            <a:endParaRPr lang="en-US" sz="2400" dirty="0">
              <a:ea typeface="Noto Sans T Chinese Bold"/>
            </a:endParaRP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ea typeface="Noto Sans T Chinese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989075" y="7453290"/>
            <a:ext cx="5925948" cy="2150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ea typeface="Noto Sans T Chinese Bold"/>
              </a:rPr>
              <a:t>可以和心理諮商師合作，為檢測出壓力過大的人提供更專業的建議和諮詢</a:t>
            </a:r>
            <a:endParaRPr lang="en-US" sz="24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24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ea typeface="Noto Sans T Chinese Bold"/>
              </a:rPr>
              <a:t>未來可優化新增其他功能，增加吸引使用者每日開啟的誘因</a:t>
            </a:r>
            <a:endParaRPr lang="en-US" sz="2400" dirty="0">
              <a:ea typeface="Noto Sans T Chinese Bold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1610682" y="6446122"/>
            <a:ext cx="7824309" cy="3472973"/>
            <a:chOff x="0" y="683986"/>
            <a:chExt cx="10432412" cy="4630630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683986"/>
              <a:ext cx="10432412" cy="4630630"/>
              <a:chOff x="0" y="0"/>
              <a:chExt cx="2060723" cy="91469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060723" cy="914692"/>
              </a:xfrm>
              <a:custGeom>
                <a:avLst/>
                <a:gdLst/>
                <a:ahLst/>
                <a:cxnLst/>
                <a:rect l="l" t="t" r="r" b="b"/>
                <a:pathLst>
                  <a:path w="2060723" h="914692">
                    <a:moveTo>
                      <a:pt x="50463" y="0"/>
                    </a:moveTo>
                    <a:lnTo>
                      <a:pt x="2010260" y="0"/>
                    </a:lnTo>
                    <a:cubicBezTo>
                      <a:pt x="2023644" y="0"/>
                      <a:pt x="2036480" y="5317"/>
                      <a:pt x="2045943" y="14780"/>
                    </a:cubicBezTo>
                    <a:cubicBezTo>
                      <a:pt x="2055407" y="24244"/>
                      <a:pt x="2060723" y="37079"/>
                      <a:pt x="2060723" y="50463"/>
                    </a:cubicBezTo>
                    <a:lnTo>
                      <a:pt x="2060723" y="864229"/>
                    </a:lnTo>
                    <a:cubicBezTo>
                      <a:pt x="2060723" y="877613"/>
                      <a:pt x="2055407" y="890448"/>
                      <a:pt x="2045943" y="899912"/>
                    </a:cubicBezTo>
                    <a:cubicBezTo>
                      <a:pt x="2036480" y="909376"/>
                      <a:pt x="2023644" y="914692"/>
                      <a:pt x="2010260" y="914692"/>
                    </a:cubicBezTo>
                    <a:lnTo>
                      <a:pt x="50463" y="914692"/>
                    </a:lnTo>
                    <a:cubicBezTo>
                      <a:pt x="37079" y="914692"/>
                      <a:pt x="24244" y="909376"/>
                      <a:pt x="14780" y="899912"/>
                    </a:cubicBezTo>
                    <a:cubicBezTo>
                      <a:pt x="5317" y="890448"/>
                      <a:pt x="0" y="877613"/>
                      <a:pt x="0" y="864229"/>
                    </a:cubicBezTo>
                    <a:lnTo>
                      <a:pt x="0" y="50463"/>
                    </a:lnTo>
                    <a:cubicBezTo>
                      <a:pt x="0" y="37079"/>
                      <a:pt x="5317" y="24244"/>
                      <a:pt x="14780" y="14780"/>
                    </a:cubicBezTo>
                    <a:cubicBezTo>
                      <a:pt x="24244" y="5317"/>
                      <a:pt x="37079" y="0"/>
                      <a:pt x="50463" y="0"/>
                    </a:cubicBezTo>
                    <a:close/>
                  </a:path>
                </a:pathLst>
              </a:custGeom>
              <a:solidFill>
                <a:srgbClr val="DFCBE5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845313" y="2042752"/>
              <a:ext cx="8467535" cy="228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ea typeface="Noto Sans T Chinese Bold"/>
                </a:rPr>
                <a:t>紓壓的方式內建在程序裡，而不是只單純提供電子書或影音相關資料</a:t>
              </a:r>
              <a:endParaRPr lang="en-US" sz="2400" dirty="0">
                <a:ea typeface="Noto Sans T Chinese Bold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endParaRPr lang="en-US" sz="2400" dirty="0">
                <a:ea typeface="Noto Sans T Chinese Bold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ea typeface="Noto Sans T Chinese Bold"/>
                </a:rPr>
                <a:t>雖然替代品多，但市場還未飽和</a:t>
              </a:r>
              <a:endParaRPr lang="en-US" sz="2400" dirty="0">
                <a:ea typeface="Noto Sans T Chinese Bold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428119" y="5540520"/>
            <a:ext cx="4078081" cy="1747054"/>
            <a:chOff x="43993" y="33781"/>
            <a:chExt cx="7818314" cy="3252975"/>
          </a:xfrm>
        </p:grpSpPr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3554232">
              <a:off x="5630339" y="1054788"/>
              <a:ext cx="2392948" cy="2070988"/>
            </a:xfrm>
            <a:prstGeom prst="rect">
              <a:avLst/>
            </a:prstGeom>
          </p:spPr>
        </p:pic>
        <p:sp>
          <p:nvSpPr>
            <p:cNvPr id="42" name="TextBox 42"/>
            <p:cNvSpPr txBox="1"/>
            <p:nvPr/>
          </p:nvSpPr>
          <p:spPr>
            <a:xfrm rot="71570">
              <a:off x="6286450" y="1098054"/>
              <a:ext cx="880847" cy="1934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81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</a:p>
          </p:txBody>
        </p:sp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98290">
              <a:off x="3735544" y="33781"/>
              <a:ext cx="2392948" cy="207098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4472307" y="188722"/>
              <a:ext cx="880847" cy="1934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81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</a:t>
              </a:r>
            </a:p>
          </p:txBody>
        </p:sp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72974">
              <a:off x="1923716" y="1099546"/>
              <a:ext cx="2392948" cy="2070988"/>
            </a:xfrm>
            <a:prstGeom prst="rect">
              <a:avLst/>
            </a:prstGeom>
          </p:spPr>
        </p:pic>
        <p:sp>
          <p:nvSpPr>
            <p:cNvPr id="46" name="TextBox 46"/>
            <p:cNvSpPr txBox="1"/>
            <p:nvPr/>
          </p:nvSpPr>
          <p:spPr>
            <a:xfrm rot="71570">
              <a:off x="2701302" y="1261757"/>
              <a:ext cx="880847" cy="1934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81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</a:t>
              </a:r>
            </a:p>
          </p:txBody>
        </p:sp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192521">
              <a:off x="43993" y="71985"/>
              <a:ext cx="2392947" cy="2070988"/>
            </a:xfrm>
            <a:prstGeom prst="rect">
              <a:avLst/>
            </a:prstGeom>
          </p:spPr>
        </p:pic>
        <p:sp>
          <p:nvSpPr>
            <p:cNvPr id="48" name="TextBox 48"/>
            <p:cNvSpPr txBox="1"/>
            <p:nvPr/>
          </p:nvSpPr>
          <p:spPr>
            <a:xfrm>
              <a:off x="755802" y="154642"/>
              <a:ext cx="880847" cy="1934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81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3016125" y="2539764"/>
            <a:ext cx="403558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3600" dirty="0">
                <a:solidFill>
                  <a:srgbClr val="1B4262"/>
                </a:solidFill>
                <a:latin typeface="Marykate"/>
              </a:rPr>
              <a:t>(S)strength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329353" y="2515310"/>
            <a:ext cx="403558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3600" dirty="0">
                <a:solidFill>
                  <a:srgbClr val="1B4262"/>
                </a:solidFill>
                <a:latin typeface="Marykate"/>
              </a:rPr>
              <a:t>(W)weakness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68499" y="952240"/>
            <a:ext cx="788917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</a:pPr>
            <a:r>
              <a:rPr lang="en-US" sz="6600" dirty="0">
                <a:solidFill>
                  <a:srgbClr val="000000"/>
                </a:solidFill>
                <a:latin typeface="More Sugar" panose="02020500000000000000" charset="0"/>
              </a:rPr>
              <a:t>SWOT</a:t>
            </a:r>
            <a:r>
              <a:rPr lang="en-US" sz="6600" dirty="0">
                <a:latin typeface="More Sugar" panose="02020500000000000000" charset="0"/>
              </a:rPr>
              <a:t>-</a:t>
            </a:r>
            <a:r>
              <a:rPr lang="en-US" sz="6600" dirty="0" err="1">
                <a:solidFill>
                  <a:srgbClr val="000000"/>
                </a:solidFill>
                <a:latin typeface="More Sugar" panose="02020500000000000000" charset="0"/>
              </a:rPr>
              <a:t>TOWS分析</a:t>
            </a:r>
            <a:endParaRPr lang="en-US" sz="6600" dirty="0">
              <a:solidFill>
                <a:srgbClr val="000000"/>
              </a:solidFill>
              <a:latin typeface="More Sugar" panose="02020500000000000000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B1ED9F36-2B24-14BD-3DF4-9912E72EEE76}"/>
              </a:ext>
            </a:extLst>
          </p:cNvPr>
          <p:cNvSpPr txBox="1"/>
          <p:nvPr/>
        </p:nvSpPr>
        <p:spPr>
          <a:xfrm>
            <a:off x="1325283" y="2823923"/>
            <a:ext cx="961802" cy="30093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4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1B4262"/>
                </a:solidFill>
                <a:effectLst/>
                <a:uLnTx/>
                <a:uFillTx/>
                <a:latin typeface="Marykate"/>
                <a:ea typeface="+mn-ea"/>
                <a:cs typeface="+mn-cs"/>
              </a:rPr>
              <a:t>(O)opportunity</a:t>
            </a:r>
          </a:p>
          <a:p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E5CD2DDC-6D16-F29F-F7AD-D07013895D7F}"/>
              </a:ext>
            </a:extLst>
          </p:cNvPr>
          <p:cNvSpPr txBox="1"/>
          <p:nvPr/>
        </p:nvSpPr>
        <p:spPr>
          <a:xfrm>
            <a:off x="1282861" y="6877049"/>
            <a:ext cx="961802" cy="1905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4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1B4262"/>
                </a:solidFill>
                <a:effectLst/>
                <a:uLnTx/>
                <a:uFillTx/>
                <a:latin typeface="Marykate"/>
                <a:ea typeface="+mn-ea"/>
                <a:cs typeface="+mn-cs"/>
              </a:rPr>
              <a:t>(T)threat</a:t>
            </a:r>
          </a:p>
          <a:p>
            <a:endParaRPr lang="zh-TW" altLang="en-US" dirty="0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71EAC08D-D106-05AF-1290-57E5C4E60E7A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39" name="Group 24">
              <a:extLst>
                <a:ext uri="{FF2B5EF4-FFF2-40B4-BE49-F238E27FC236}">
                  <a16:creationId xmlns:a16="http://schemas.microsoft.com/office/drawing/2014/main" id="{3BFD01F9-B9E3-B8D9-CA35-9CADBA95E223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97571BF8-66AE-EF68-FA18-D771DC00640F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54" name="TextBox 26">
                <a:extLst>
                  <a:ext uri="{FF2B5EF4-FFF2-40B4-BE49-F238E27FC236}">
                    <a16:creationId xmlns:a16="http://schemas.microsoft.com/office/drawing/2014/main" id="{B479B991-D677-7376-6C10-B50C12683196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52" name="TextBox 27">
              <a:extLst>
                <a:ext uri="{FF2B5EF4-FFF2-40B4-BE49-F238E27FC236}">
                  <a16:creationId xmlns:a16="http://schemas.microsoft.com/office/drawing/2014/main" id="{7375F898-2999-8D05-5960-5922B55C5AF8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18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44535" y="4706307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9499" dirty="0">
                <a:solidFill>
                  <a:srgbClr val="1B4262"/>
                </a:solidFill>
                <a:latin typeface="Marykate"/>
              </a:rPr>
              <a:t>06 </a:t>
            </a:r>
            <a:r>
              <a:rPr lang="en-US" altLang="zh-TW" sz="9499" dirty="0" err="1">
                <a:solidFill>
                  <a:srgbClr val="1B4262"/>
                </a:solidFill>
                <a:latin typeface="Marykate"/>
              </a:rPr>
              <a:t>系統架構</a:t>
            </a:r>
            <a:endParaRPr lang="en-US" altLang="zh-TW" sz="9499" dirty="0">
              <a:solidFill>
                <a:srgbClr val="1B4262"/>
              </a:solidFill>
              <a:latin typeface="Marykate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2A289586-ED0E-272E-5E2C-538C5083D103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3CFFE859-9E51-6EDA-855D-74AD967CE382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5C0933AA-1C19-D7B2-2E2B-78B6600BAE92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6B937677-7AF8-CE0D-C472-EEF668C740E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B795E4B6-8B4E-07E7-A2FD-092216513457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099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0051" y="29076"/>
            <a:ext cx="7937687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02108" y="0"/>
            <a:ext cx="10287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24183">
            <a:off x="17572915" y="9566455"/>
            <a:ext cx="753046" cy="7530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460552">
            <a:off x="14925559" y="-641641"/>
            <a:ext cx="2110508" cy="146968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43263">
            <a:off x="1202507" y="1899369"/>
            <a:ext cx="753046" cy="7530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77598">
            <a:off x="2016508" y="7290485"/>
            <a:ext cx="908027" cy="91134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1827" y="1492550"/>
            <a:ext cx="6563104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99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目錄</a:t>
            </a:r>
            <a:endParaRPr lang="en-US" sz="7500" dirty="0">
              <a:solidFill>
                <a:srgbClr val="000000"/>
              </a:solidFill>
              <a:ea typeface="Intro"/>
            </a:endParaRPr>
          </a:p>
        </p:txBody>
      </p:sp>
      <p:grpSp>
        <p:nvGrpSpPr>
          <p:cNvPr id="9" name="Group 9"/>
          <p:cNvGrpSpPr/>
          <p:nvPr/>
        </p:nvGrpSpPr>
        <p:grpSpPr>
          <a:xfrm rot="2765695">
            <a:off x="5082499" y="76047"/>
            <a:ext cx="1905306" cy="1905306"/>
            <a:chOff x="0" y="0"/>
            <a:chExt cx="2540408" cy="254040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6779060" y="9270711"/>
            <a:ext cx="1110747" cy="1242475"/>
            <a:chOff x="-146175" y="-22733"/>
            <a:chExt cx="1480996" cy="1656633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20212531">
              <a:off x="-146175" y="-22733"/>
              <a:ext cx="1342610" cy="13426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217500" y="1331429"/>
              <a:ext cx="302471" cy="302471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965230" y="57727"/>
              <a:ext cx="369591" cy="369591"/>
            </a:xfrm>
            <a:prstGeom prst="rect">
              <a:avLst/>
            </a:prstGeom>
          </p:spPr>
        </p:pic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58AC1C74-69A4-567E-9C9D-D65DF99BF178}"/>
              </a:ext>
            </a:extLst>
          </p:cNvPr>
          <p:cNvGrpSpPr/>
          <p:nvPr/>
        </p:nvGrpSpPr>
        <p:grpSpPr>
          <a:xfrm>
            <a:off x="5714303" y="1463604"/>
            <a:ext cx="5575735" cy="2779399"/>
            <a:chOff x="5714303" y="1463604"/>
            <a:chExt cx="5575735" cy="2779399"/>
          </a:xfrm>
        </p:grpSpPr>
        <p:sp>
          <p:nvSpPr>
            <p:cNvPr id="18" name="Freeform 18"/>
            <p:cNvSpPr/>
            <p:nvPr/>
          </p:nvSpPr>
          <p:spPr>
            <a:xfrm>
              <a:off x="5714303" y="2275892"/>
              <a:ext cx="5575735" cy="1095447"/>
            </a:xfrm>
            <a:custGeom>
              <a:avLst/>
              <a:gdLst/>
              <a:ahLst/>
              <a:cxnLst/>
              <a:rect l="l" t="t" r="r" b="b"/>
              <a:pathLst>
                <a:path w="1917175" h="376661">
                  <a:moveTo>
                    <a:pt x="34713" y="0"/>
                  </a:moveTo>
                  <a:lnTo>
                    <a:pt x="1882463" y="0"/>
                  </a:lnTo>
                  <a:cubicBezTo>
                    <a:pt x="1891669" y="0"/>
                    <a:pt x="1900498" y="3657"/>
                    <a:pt x="1907008" y="10167"/>
                  </a:cubicBezTo>
                  <a:cubicBezTo>
                    <a:pt x="1913518" y="16677"/>
                    <a:pt x="1917175" y="25506"/>
                    <a:pt x="1917175" y="34713"/>
                  </a:cubicBezTo>
                  <a:lnTo>
                    <a:pt x="1917175" y="341949"/>
                  </a:lnTo>
                  <a:cubicBezTo>
                    <a:pt x="1917175" y="351155"/>
                    <a:pt x="1913518" y="359984"/>
                    <a:pt x="1907008" y="366494"/>
                  </a:cubicBezTo>
                  <a:cubicBezTo>
                    <a:pt x="1900498" y="373004"/>
                    <a:pt x="1891669" y="376661"/>
                    <a:pt x="1882463" y="376661"/>
                  </a:cubicBezTo>
                  <a:lnTo>
                    <a:pt x="34713" y="376661"/>
                  </a:lnTo>
                  <a:cubicBezTo>
                    <a:pt x="25506" y="376661"/>
                    <a:pt x="16677" y="373004"/>
                    <a:pt x="10167" y="366494"/>
                  </a:cubicBezTo>
                  <a:cubicBezTo>
                    <a:pt x="3657" y="359984"/>
                    <a:pt x="0" y="351155"/>
                    <a:pt x="0" y="341949"/>
                  </a:cubicBezTo>
                  <a:lnTo>
                    <a:pt x="0" y="34713"/>
                  </a:lnTo>
                  <a:cubicBezTo>
                    <a:pt x="0" y="25506"/>
                    <a:pt x="3657" y="16677"/>
                    <a:pt x="10167" y="10167"/>
                  </a:cubicBezTo>
                  <a:cubicBezTo>
                    <a:pt x="16677" y="3657"/>
                    <a:pt x="25506" y="0"/>
                    <a:pt x="34713" y="0"/>
                  </a:cubicBezTo>
                  <a:close/>
                </a:path>
              </a:pathLst>
            </a:custGeom>
            <a:solidFill>
              <a:srgbClr val="FCF8F1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6254334" y="1463604"/>
              <a:ext cx="4373108" cy="2779399"/>
            </a:xfrm>
            <a:prstGeom prst="rect">
              <a:avLst/>
            </a:prstGeom>
          </p:spPr>
          <p:txBody>
            <a:bodyPr lIns="265413" tIns="265413" rIns="265413" bIns="265413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grandir"/>
                </a:rPr>
                <a:t>    </a:t>
              </a:r>
              <a:r>
                <a:rPr lang="en-US" sz="3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Noto Sans T Chinese Bold"/>
                </a:rPr>
                <a:t>01 </a:t>
              </a:r>
              <a:r>
                <a:rPr lang="en-US" sz="36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Noto Sans T Chinese Bold"/>
                </a:rPr>
                <a:t>背景與動機</a:t>
              </a:r>
              <a:endPara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Noto Sans T Chinese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14303" y="5117461"/>
            <a:ext cx="5575735" cy="2779398"/>
            <a:chOff x="0" y="-290784"/>
            <a:chExt cx="1917175" cy="9556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7175" cy="368235"/>
            </a:xfrm>
            <a:custGeom>
              <a:avLst/>
              <a:gdLst/>
              <a:ahLst/>
              <a:cxnLst/>
              <a:rect l="l" t="t" r="r" b="b"/>
              <a:pathLst>
                <a:path w="1917175" h="368235">
                  <a:moveTo>
                    <a:pt x="34713" y="0"/>
                  </a:moveTo>
                  <a:lnTo>
                    <a:pt x="1882463" y="0"/>
                  </a:lnTo>
                  <a:cubicBezTo>
                    <a:pt x="1891669" y="0"/>
                    <a:pt x="1900498" y="3657"/>
                    <a:pt x="1907008" y="10167"/>
                  </a:cubicBezTo>
                  <a:cubicBezTo>
                    <a:pt x="1913518" y="16677"/>
                    <a:pt x="1917175" y="25506"/>
                    <a:pt x="1917175" y="34713"/>
                  </a:cubicBezTo>
                  <a:lnTo>
                    <a:pt x="1917175" y="333523"/>
                  </a:lnTo>
                  <a:cubicBezTo>
                    <a:pt x="1917175" y="342729"/>
                    <a:pt x="1913518" y="351558"/>
                    <a:pt x="1907008" y="358068"/>
                  </a:cubicBezTo>
                  <a:cubicBezTo>
                    <a:pt x="1900498" y="364578"/>
                    <a:pt x="1891669" y="368235"/>
                    <a:pt x="1882463" y="368235"/>
                  </a:cubicBezTo>
                  <a:lnTo>
                    <a:pt x="34713" y="368235"/>
                  </a:lnTo>
                  <a:cubicBezTo>
                    <a:pt x="25506" y="368235"/>
                    <a:pt x="16677" y="364578"/>
                    <a:pt x="10167" y="358068"/>
                  </a:cubicBezTo>
                  <a:cubicBezTo>
                    <a:pt x="3657" y="351558"/>
                    <a:pt x="0" y="342729"/>
                    <a:pt x="0" y="333523"/>
                  </a:cubicBezTo>
                  <a:lnTo>
                    <a:pt x="0" y="34713"/>
                  </a:lnTo>
                  <a:cubicBezTo>
                    <a:pt x="0" y="25506"/>
                    <a:pt x="3657" y="16677"/>
                    <a:pt x="10167" y="10167"/>
                  </a:cubicBezTo>
                  <a:cubicBezTo>
                    <a:pt x="16677" y="3657"/>
                    <a:pt x="25506" y="0"/>
                    <a:pt x="34713" y="0"/>
                  </a:cubicBezTo>
                  <a:close/>
                </a:path>
              </a:pathLst>
            </a:custGeom>
            <a:solidFill>
              <a:srgbClr val="FCF8F1"/>
            </a:solidFill>
            <a:ln w="28575">
              <a:solidFill>
                <a:srgbClr val="000000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125170" y="-290784"/>
              <a:ext cx="1468889" cy="955675"/>
            </a:xfrm>
            <a:prstGeom prst="rect">
              <a:avLst/>
            </a:prstGeom>
          </p:spPr>
          <p:txBody>
            <a:bodyPr lIns="265413" tIns="265413" rIns="265413" bIns="265413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Agrandir"/>
                </a:rPr>
                <a:t>   </a:t>
              </a:r>
              <a:r>
                <a:rPr lang="en-US" sz="3600" dirty="0">
                  <a:ea typeface="Noto Sans T Chinese Bold"/>
                </a:rPr>
                <a:t>03 </a:t>
              </a:r>
              <a:r>
                <a:rPr lang="en-US" sz="3600" dirty="0" err="1">
                  <a:ea typeface="Noto Sans T Chinese Bold"/>
                </a:rPr>
                <a:t>系統目標</a:t>
              </a:r>
              <a:r>
                <a:rPr lang="en-US" sz="3600" dirty="0">
                  <a:ea typeface="Noto Sans T Chinese Bold"/>
                </a:rPr>
                <a:t>   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714303" y="6986761"/>
            <a:ext cx="5575735" cy="2779398"/>
            <a:chOff x="0" y="-297933"/>
            <a:chExt cx="1917175" cy="9556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17175" cy="368235"/>
            </a:xfrm>
            <a:custGeom>
              <a:avLst/>
              <a:gdLst/>
              <a:ahLst/>
              <a:cxnLst/>
              <a:rect l="l" t="t" r="r" b="b"/>
              <a:pathLst>
                <a:path w="1917175" h="368235">
                  <a:moveTo>
                    <a:pt x="34713" y="0"/>
                  </a:moveTo>
                  <a:lnTo>
                    <a:pt x="1882463" y="0"/>
                  </a:lnTo>
                  <a:cubicBezTo>
                    <a:pt x="1891669" y="0"/>
                    <a:pt x="1900498" y="3657"/>
                    <a:pt x="1907008" y="10167"/>
                  </a:cubicBezTo>
                  <a:cubicBezTo>
                    <a:pt x="1913518" y="16677"/>
                    <a:pt x="1917175" y="25506"/>
                    <a:pt x="1917175" y="34713"/>
                  </a:cubicBezTo>
                  <a:lnTo>
                    <a:pt x="1917175" y="333523"/>
                  </a:lnTo>
                  <a:cubicBezTo>
                    <a:pt x="1917175" y="342729"/>
                    <a:pt x="1913518" y="351558"/>
                    <a:pt x="1907008" y="358068"/>
                  </a:cubicBezTo>
                  <a:cubicBezTo>
                    <a:pt x="1900498" y="364578"/>
                    <a:pt x="1891669" y="368235"/>
                    <a:pt x="1882463" y="368235"/>
                  </a:cubicBezTo>
                  <a:lnTo>
                    <a:pt x="34713" y="368235"/>
                  </a:lnTo>
                  <a:cubicBezTo>
                    <a:pt x="25506" y="368235"/>
                    <a:pt x="16677" y="364578"/>
                    <a:pt x="10167" y="358068"/>
                  </a:cubicBezTo>
                  <a:cubicBezTo>
                    <a:pt x="3657" y="351558"/>
                    <a:pt x="0" y="342729"/>
                    <a:pt x="0" y="333523"/>
                  </a:cubicBezTo>
                  <a:lnTo>
                    <a:pt x="0" y="34713"/>
                  </a:lnTo>
                  <a:cubicBezTo>
                    <a:pt x="0" y="25506"/>
                    <a:pt x="3657" y="16677"/>
                    <a:pt x="10167" y="10167"/>
                  </a:cubicBezTo>
                  <a:cubicBezTo>
                    <a:pt x="16677" y="3657"/>
                    <a:pt x="25506" y="0"/>
                    <a:pt x="34713" y="0"/>
                  </a:cubicBezTo>
                  <a:close/>
                </a:path>
              </a:pathLst>
            </a:custGeom>
            <a:solidFill>
              <a:srgbClr val="FCF8F1"/>
            </a:solidFill>
            <a:ln w="28575">
              <a:solidFill>
                <a:srgbClr val="000000"/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358123" y="-297933"/>
              <a:ext cx="839511" cy="955675"/>
            </a:xfrm>
            <a:prstGeom prst="rect">
              <a:avLst/>
            </a:prstGeom>
          </p:spPr>
          <p:txBody>
            <a:bodyPr lIns="265413" tIns="265413" rIns="265413" bIns="265413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600" dirty="0">
                  <a:ea typeface="Noto Sans T Chinese Bold"/>
                </a:rPr>
                <a:t>04     STP    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967954" y="1499801"/>
            <a:ext cx="5527107" cy="2779398"/>
            <a:chOff x="0" y="-266853"/>
            <a:chExt cx="1900455" cy="9556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00455" cy="368235"/>
            </a:xfrm>
            <a:custGeom>
              <a:avLst/>
              <a:gdLst/>
              <a:ahLst/>
              <a:cxnLst/>
              <a:rect l="l" t="t" r="r" b="b"/>
              <a:pathLst>
                <a:path w="1900455" h="368235">
                  <a:moveTo>
                    <a:pt x="35018" y="0"/>
                  </a:moveTo>
                  <a:lnTo>
                    <a:pt x="1865437" y="0"/>
                  </a:lnTo>
                  <a:cubicBezTo>
                    <a:pt x="1884777" y="0"/>
                    <a:pt x="1900455" y="15678"/>
                    <a:pt x="1900455" y="35018"/>
                  </a:cubicBezTo>
                  <a:lnTo>
                    <a:pt x="1900455" y="333217"/>
                  </a:lnTo>
                  <a:cubicBezTo>
                    <a:pt x="1900455" y="352557"/>
                    <a:pt x="1884777" y="368235"/>
                    <a:pt x="1865437" y="368235"/>
                  </a:cubicBezTo>
                  <a:lnTo>
                    <a:pt x="35018" y="368235"/>
                  </a:lnTo>
                  <a:cubicBezTo>
                    <a:pt x="15678" y="368235"/>
                    <a:pt x="0" y="352557"/>
                    <a:pt x="0" y="333217"/>
                  </a:cubicBezTo>
                  <a:lnTo>
                    <a:pt x="0" y="35018"/>
                  </a:lnTo>
                  <a:cubicBezTo>
                    <a:pt x="0" y="15678"/>
                    <a:pt x="15678" y="0"/>
                    <a:pt x="35018" y="0"/>
                  </a:cubicBezTo>
                  <a:close/>
                </a:path>
              </a:pathLst>
            </a:custGeom>
            <a:solidFill>
              <a:srgbClr val="FCF8F1"/>
            </a:solidFill>
            <a:ln w="28575">
              <a:solidFill>
                <a:srgbClr val="000000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33665" y="-266853"/>
              <a:ext cx="1590840" cy="955675"/>
            </a:xfrm>
            <a:prstGeom prst="rect">
              <a:avLst/>
            </a:prstGeom>
          </p:spPr>
          <p:txBody>
            <a:bodyPr lIns="265413" tIns="265413" rIns="265413" bIns="265413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Agrandir"/>
                </a:rPr>
                <a:t>     </a:t>
              </a:r>
              <a:r>
                <a:rPr lang="en-US" sz="3600" dirty="0">
                  <a:ea typeface="Noto Sans T Chinese Bold"/>
                </a:rPr>
                <a:t>05 </a:t>
              </a:r>
              <a:r>
                <a:rPr lang="en-US" sz="3600" dirty="0" err="1">
                  <a:ea typeface="Noto Sans T Chinese Bold"/>
                </a:rPr>
                <a:t>SWOT分析</a:t>
              </a:r>
              <a:r>
                <a:rPr lang="en-US" sz="3600" dirty="0">
                  <a:ea typeface="Noto Sans T Chinese Bold"/>
                </a:rPr>
                <a:t> 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967954" y="3262317"/>
            <a:ext cx="5527107" cy="2779398"/>
            <a:chOff x="0" y="-288593"/>
            <a:chExt cx="1900455" cy="9556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00455" cy="368235"/>
            </a:xfrm>
            <a:custGeom>
              <a:avLst/>
              <a:gdLst/>
              <a:ahLst/>
              <a:cxnLst/>
              <a:rect l="l" t="t" r="r" b="b"/>
              <a:pathLst>
                <a:path w="1900455" h="368235">
                  <a:moveTo>
                    <a:pt x="35018" y="0"/>
                  </a:moveTo>
                  <a:lnTo>
                    <a:pt x="1865437" y="0"/>
                  </a:lnTo>
                  <a:cubicBezTo>
                    <a:pt x="1884777" y="0"/>
                    <a:pt x="1900455" y="15678"/>
                    <a:pt x="1900455" y="35018"/>
                  </a:cubicBezTo>
                  <a:lnTo>
                    <a:pt x="1900455" y="333217"/>
                  </a:lnTo>
                  <a:cubicBezTo>
                    <a:pt x="1900455" y="352557"/>
                    <a:pt x="1884777" y="368235"/>
                    <a:pt x="1865437" y="368235"/>
                  </a:cubicBezTo>
                  <a:lnTo>
                    <a:pt x="35018" y="368235"/>
                  </a:lnTo>
                  <a:cubicBezTo>
                    <a:pt x="15678" y="368235"/>
                    <a:pt x="0" y="352557"/>
                    <a:pt x="0" y="333217"/>
                  </a:cubicBezTo>
                  <a:lnTo>
                    <a:pt x="0" y="35018"/>
                  </a:lnTo>
                  <a:cubicBezTo>
                    <a:pt x="0" y="15678"/>
                    <a:pt x="15678" y="0"/>
                    <a:pt x="35018" y="0"/>
                  </a:cubicBezTo>
                  <a:close/>
                </a:path>
              </a:pathLst>
            </a:custGeom>
            <a:solidFill>
              <a:srgbClr val="FCF8F1"/>
            </a:solidFill>
            <a:ln w="28575">
              <a:solidFill>
                <a:srgbClr val="000000"/>
              </a:solidFill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234360" y="-288593"/>
              <a:ext cx="1275632" cy="955675"/>
            </a:xfrm>
            <a:prstGeom prst="rect">
              <a:avLst/>
            </a:prstGeom>
          </p:spPr>
          <p:txBody>
            <a:bodyPr lIns="265413" tIns="265413" rIns="265413" bIns="265413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600" dirty="0">
                  <a:ea typeface="Noto Sans T Chinese Bold"/>
                </a:rPr>
                <a:t>06 </a:t>
              </a:r>
              <a:r>
                <a:rPr lang="en-US" sz="3600" dirty="0" err="1">
                  <a:ea typeface="Noto Sans T Chinese Bold"/>
                </a:rPr>
                <a:t>系統架構</a:t>
              </a:r>
              <a:endParaRPr lang="en-US" sz="3600" dirty="0">
                <a:ea typeface="Noto Sans T Chinese Bold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967954" y="5108922"/>
            <a:ext cx="5527107" cy="2779398"/>
            <a:chOff x="0" y="-293720"/>
            <a:chExt cx="1900455" cy="9556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00455" cy="368235"/>
            </a:xfrm>
            <a:custGeom>
              <a:avLst/>
              <a:gdLst/>
              <a:ahLst/>
              <a:cxnLst/>
              <a:rect l="l" t="t" r="r" b="b"/>
              <a:pathLst>
                <a:path w="1900455" h="368235">
                  <a:moveTo>
                    <a:pt x="35018" y="0"/>
                  </a:moveTo>
                  <a:lnTo>
                    <a:pt x="1865437" y="0"/>
                  </a:lnTo>
                  <a:cubicBezTo>
                    <a:pt x="1884777" y="0"/>
                    <a:pt x="1900455" y="15678"/>
                    <a:pt x="1900455" y="35018"/>
                  </a:cubicBezTo>
                  <a:lnTo>
                    <a:pt x="1900455" y="333217"/>
                  </a:lnTo>
                  <a:cubicBezTo>
                    <a:pt x="1900455" y="352557"/>
                    <a:pt x="1884777" y="368235"/>
                    <a:pt x="1865437" y="368235"/>
                  </a:cubicBezTo>
                  <a:lnTo>
                    <a:pt x="35018" y="368235"/>
                  </a:lnTo>
                  <a:cubicBezTo>
                    <a:pt x="15678" y="368235"/>
                    <a:pt x="0" y="352557"/>
                    <a:pt x="0" y="333217"/>
                  </a:cubicBezTo>
                  <a:lnTo>
                    <a:pt x="0" y="35018"/>
                  </a:lnTo>
                  <a:cubicBezTo>
                    <a:pt x="0" y="15678"/>
                    <a:pt x="15678" y="0"/>
                    <a:pt x="35018" y="0"/>
                  </a:cubicBezTo>
                  <a:close/>
                </a:path>
              </a:pathLst>
            </a:custGeom>
            <a:solidFill>
              <a:srgbClr val="FCF8F1"/>
            </a:solidFill>
            <a:ln w="28575">
              <a:solidFill>
                <a:srgbClr val="000000"/>
              </a:solidFill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254764" y="-293720"/>
              <a:ext cx="1266043" cy="955675"/>
            </a:xfrm>
            <a:prstGeom prst="rect">
              <a:avLst/>
            </a:prstGeom>
          </p:spPr>
          <p:txBody>
            <a:bodyPr lIns="265413" tIns="265413" rIns="265413" bIns="265413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600" dirty="0">
                  <a:ea typeface="Noto Sans T Chinese Bold"/>
                </a:rPr>
                <a:t>07 </a:t>
              </a:r>
              <a:r>
                <a:rPr lang="en-US" sz="3600" dirty="0" err="1">
                  <a:ea typeface="Noto Sans T Chinese Bold"/>
                </a:rPr>
                <a:t>預期成果</a:t>
              </a:r>
              <a:endParaRPr lang="en-US" sz="3600" dirty="0">
                <a:ea typeface="Noto Sans T Chinese Bold"/>
              </a:endParaRPr>
            </a:p>
          </p:txBody>
        </p:sp>
      </p:grpSp>
      <p:sp>
        <p:nvSpPr>
          <p:cNvPr id="36" name="Freeform 36"/>
          <p:cNvSpPr/>
          <p:nvPr/>
        </p:nvSpPr>
        <p:spPr>
          <a:xfrm>
            <a:off x="5714303" y="4070210"/>
            <a:ext cx="5500709" cy="1073290"/>
          </a:xfrm>
          <a:custGeom>
            <a:avLst/>
            <a:gdLst/>
            <a:ahLst/>
            <a:cxnLst/>
            <a:rect l="l" t="t" r="r" b="b"/>
            <a:pathLst>
              <a:path w="1777514" h="342159">
                <a:moveTo>
                  <a:pt x="34713" y="0"/>
                </a:moveTo>
                <a:lnTo>
                  <a:pt x="1742801" y="0"/>
                </a:lnTo>
                <a:cubicBezTo>
                  <a:pt x="1752007" y="0"/>
                  <a:pt x="1760837" y="3657"/>
                  <a:pt x="1767347" y="10167"/>
                </a:cubicBezTo>
                <a:cubicBezTo>
                  <a:pt x="1773856" y="16677"/>
                  <a:pt x="1777514" y="25506"/>
                  <a:pt x="1777514" y="34713"/>
                </a:cubicBezTo>
                <a:lnTo>
                  <a:pt x="1777514" y="307446"/>
                </a:lnTo>
                <a:cubicBezTo>
                  <a:pt x="1777514" y="316653"/>
                  <a:pt x="1773856" y="325482"/>
                  <a:pt x="1767347" y="331992"/>
                </a:cubicBezTo>
                <a:cubicBezTo>
                  <a:pt x="1760837" y="338502"/>
                  <a:pt x="1752007" y="342159"/>
                  <a:pt x="1742801" y="342159"/>
                </a:cubicBezTo>
                <a:lnTo>
                  <a:pt x="34713" y="342159"/>
                </a:lnTo>
                <a:cubicBezTo>
                  <a:pt x="25506" y="342159"/>
                  <a:pt x="16677" y="338502"/>
                  <a:pt x="10167" y="331992"/>
                </a:cubicBezTo>
                <a:cubicBezTo>
                  <a:pt x="3657" y="325482"/>
                  <a:pt x="0" y="316653"/>
                  <a:pt x="0" y="307446"/>
                </a:cubicBezTo>
                <a:lnTo>
                  <a:pt x="0" y="34713"/>
                </a:lnTo>
                <a:cubicBezTo>
                  <a:pt x="0" y="25506"/>
                  <a:pt x="3657" y="16677"/>
                  <a:pt x="10167" y="10167"/>
                </a:cubicBezTo>
                <a:cubicBezTo>
                  <a:pt x="16677" y="3657"/>
                  <a:pt x="25506" y="0"/>
                  <a:pt x="34713" y="0"/>
                </a:cubicBezTo>
                <a:close/>
              </a:path>
            </a:pathLst>
          </a:custGeom>
          <a:solidFill>
            <a:srgbClr val="FCF8F1"/>
          </a:solidFill>
          <a:ln w="28575">
            <a:solidFill>
              <a:srgbClr val="000000"/>
            </a:solidFill>
          </a:ln>
        </p:spPr>
      </p:sp>
      <p:sp>
        <p:nvSpPr>
          <p:cNvPr id="37" name="TextBox 37"/>
          <p:cNvSpPr txBox="1"/>
          <p:nvPr/>
        </p:nvSpPr>
        <p:spPr>
          <a:xfrm>
            <a:off x="5920780" y="3153127"/>
            <a:ext cx="4943041" cy="2997777"/>
          </a:xfrm>
          <a:prstGeom prst="rect">
            <a:avLst/>
          </a:prstGeom>
        </p:spPr>
        <p:txBody>
          <a:bodyPr lIns="286267" tIns="286267" rIns="286267" bIns="286267" rtlCol="0" anchor="ctr"/>
          <a:lstStyle/>
          <a:p>
            <a:pPr algn="ctr">
              <a:lnSpc>
                <a:spcPts val="4200"/>
              </a:lnSpc>
            </a:pPr>
            <a:r>
              <a:rPr lang="en-US" sz="3600" dirty="0">
                <a:latin typeface="Agrandir"/>
              </a:rPr>
              <a:t>       </a:t>
            </a:r>
            <a:r>
              <a:rPr lang="en-US" sz="3600" dirty="0">
                <a:ea typeface="Noto Sans T Chinese Bold"/>
              </a:rPr>
              <a:t>02 </a:t>
            </a:r>
            <a:r>
              <a:rPr lang="en-US" sz="3600" dirty="0" err="1">
                <a:ea typeface="Noto Sans T Chinese Bold"/>
              </a:rPr>
              <a:t>情緒壓力來源</a:t>
            </a:r>
            <a:endParaRPr lang="en-US" sz="3600" dirty="0">
              <a:ea typeface="Noto Sans T Chinese Bold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1926616" y="6958525"/>
            <a:ext cx="5551421" cy="2779399"/>
            <a:chOff x="0" y="-299216"/>
            <a:chExt cx="1908815" cy="9556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908815" cy="376661"/>
            </a:xfrm>
            <a:custGeom>
              <a:avLst/>
              <a:gdLst/>
              <a:ahLst/>
              <a:cxnLst/>
              <a:rect l="l" t="t" r="r" b="b"/>
              <a:pathLst>
                <a:path w="1908815" h="376661">
                  <a:moveTo>
                    <a:pt x="34865" y="0"/>
                  </a:moveTo>
                  <a:lnTo>
                    <a:pt x="1873951" y="0"/>
                  </a:lnTo>
                  <a:cubicBezTo>
                    <a:pt x="1893206" y="0"/>
                    <a:pt x="1908815" y="15609"/>
                    <a:pt x="1908815" y="34865"/>
                  </a:cubicBezTo>
                  <a:lnTo>
                    <a:pt x="1908815" y="341797"/>
                  </a:lnTo>
                  <a:cubicBezTo>
                    <a:pt x="1908815" y="361052"/>
                    <a:pt x="1893206" y="376661"/>
                    <a:pt x="1873951" y="376661"/>
                  </a:cubicBezTo>
                  <a:lnTo>
                    <a:pt x="34865" y="376661"/>
                  </a:lnTo>
                  <a:cubicBezTo>
                    <a:pt x="25618" y="376661"/>
                    <a:pt x="16750" y="372988"/>
                    <a:pt x="10212" y="366450"/>
                  </a:cubicBezTo>
                  <a:cubicBezTo>
                    <a:pt x="3673" y="359911"/>
                    <a:pt x="0" y="351043"/>
                    <a:pt x="0" y="341797"/>
                  </a:cubicBezTo>
                  <a:lnTo>
                    <a:pt x="0" y="34865"/>
                  </a:lnTo>
                  <a:cubicBezTo>
                    <a:pt x="0" y="15609"/>
                    <a:pt x="15609" y="0"/>
                    <a:pt x="34865" y="0"/>
                  </a:cubicBezTo>
                  <a:close/>
                </a:path>
              </a:pathLst>
            </a:custGeom>
            <a:solidFill>
              <a:srgbClr val="FCF8F1"/>
            </a:solidFill>
            <a:ln w="28575">
              <a:solidFill>
                <a:srgbClr val="000000"/>
              </a:solidFill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333050" y="-299216"/>
              <a:ext cx="1106174" cy="955675"/>
            </a:xfrm>
            <a:prstGeom prst="rect">
              <a:avLst/>
            </a:prstGeom>
          </p:spPr>
          <p:txBody>
            <a:bodyPr lIns="265413" tIns="265413" rIns="265413" bIns="265413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Agrandir"/>
                </a:rPr>
                <a:t> </a:t>
              </a:r>
              <a:r>
                <a:rPr lang="en-US" sz="3600" dirty="0">
                  <a:ea typeface="Noto Sans T Chinese Bold"/>
                </a:rPr>
                <a:t>08 </a:t>
              </a:r>
              <a:r>
                <a:rPr lang="en-US" sz="3600" dirty="0" err="1">
                  <a:ea typeface="Noto Sans T Chinese Bold"/>
                </a:rPr>
                <a:t>參考文獻</a:t>
              </a:r>
              <a:endParaRPr lang="en-US" sz="3600" dirty="0">
                <a:ea typeface="Noto Sans T Chinese Bold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6E935615-9060-14A0-C5DA-CADAE4BFC252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35" name="Group 24">
              <a:extLst>
                <a:ext uri="{FF2B5EF4-FFF2-40B4-BE49-F238E27FC236}">
                  <a16:creationId xmlns:a16="http://schemas.microsoft.com/office/drawing/2014/main" id="{6D2008A7-9062-57A3-CCA6-0313129ECBB3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0C83FEFC-A37E-E245-E0CC-EA3CA7262F34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43" name="TextBox 26">
                <a:extLst>
                  <a:ext uri="{FF2B5EF4-FFF2-40B4-BE49-F238E27FC236}">
                    <a16:creationId xmlns:a16="http://schemas.microsoft.com/office/drawing/2014/main" id="{564144F9-7916-B3CF-1271-103F7765952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41" name="TextBox 27">
              <a:extLst>
                <a:ext uri="{FF2B5EF4-FFF2-40B4-BE49-F238E27FC236}">
                  <a16:creationId xmlns:a16="http://schemas.microsoft.com/office/drawing/2014/main" id="{9E203DC8-9FF2-CB64-1249-4DC0FB30D135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0" y="786765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7728" y="2361936"/>
            <a:ext cx="8156126" cy="7134434"/>
            <a:chOff x="0" y="0"/>
            <a:chExt cx="10874835" cy="9512579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203441" y="1233214"/>
              <a:ext cx="84534" cy="8072973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4043403" y="846314"/>
              <a:ext cx="2540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 err="1">
                  <a:solidFill>
                    <a:srgbClr val="000000"/>
                  </a:solidFill>
                  <a:ea typeface="Noto Sans T Chinese"/>
                </a:rPr>
                <a:t>使用者管理</a:t>
              </a:r>
              <a:endParaRPr lang="en-US" sz="2500" dirty="0">
                <a:solidFill>
                  <a:srgbClr val="000000"/>
                </a:solidFill>
                <a:ea typeface="Noto Sans T Chinese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734080" y="3746725"/>
              <a:ext cx="3048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心情日誌管理</a:t>
              </a: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 l="12159" r="48256"/>
            <a:stretch>
              <a:fillRect/>
            </a:stretch>
          </p:blipFill>
          <p:spPr>
            <a:xfrm>
              <a:off x="6583403" y="1143705"/>
              <a:ext cx="706677" cy="8172418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/>
            <a:srcRect l="35621" r="27074"/>
            <a:stretch>
              <a:fillRect/>
            </a:stretch>
          </p:blipFill>
          <p:spPr>
            <a:xfrm>
              <a:off x="2975852" y="3060380"/>
              <a:ext cx="982721" cy="196747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/>
            <a:srcRect l="25852" r="31598"/>
            <a:stretch>
              <a:fillRect/>
            </a:stretch>
          </p:blipFill>
          <p:spPr>
            <a:xfrm>
              <a:off x="2975852" y="249766"/>
              <a:ext cx="1266206" cy="1867851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/>
            <a:srcRect l="35668" r="17320"/>
            <a:stretch>
              <a:fillRect/>
            </a:stretch>
          </p:blipFill>
          <p:spPr>
            <a:xfrm>
              <a:off x="2975852" y="6044605"/>
              <a:ext cx="1206476" cy="1246516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3954226" y="6331327"/>
              <a:ext cx="2982516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Noto Sans T Chinese"/>
                </a:rPr>
                <a:t>APP查詢管理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4702251" y="8965423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相關資訊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32680" y="-47625"/>
              <a:ext cx="2756221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 err="1">
                  <a:solidFill>
                    <a:srgbClr val="000000"/>
                  </a:solidFill>
                  <a:ea typeface="Noto Sans T Chinese"/>
                </a:rPr>
                <a:t>使用者帳號</a:t>
              </a:r>
              <a:endParaRPr lang="en-US" sz="2500" dirty="0">
                <a:solidFill>
                  <a:srgbClr val="000000"/>
                </a:solidFill>
                <a:ea typeface="Noto Sans T Chinese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657009" y="873895"/>
              <a:ext cx="2756221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基本資料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765277"/>
              <a:ext cx="3229167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修改帳號密碼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2806592"/>
              <a:ext cx="3229167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查詢日誌記錄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454113" y="3746725"/>
              <a:ext cx="3229167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 err="1">
                  <a:solidFill>
                    <a:srgbClr val="000000"/>
                  </a:solidFill>
                  <a:ea typeface="Noto Sans T Chinese"/>
                </a:rPr>
                <a:t>新增日誌</a:t>
              </a:r>
              <a:endParaRPr lang="en-US" sz="2500" dirty="0">
                <a:solidFill>
                  <a:srgbClr val="000000"/>
                </a:solidFill>
                <a:ea typeface="Noto Sans T Chinese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20536" y="4722545"/>
              <a:ext cx="3229167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修改日誌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764" y="5752078"/>
              <a:ext cx="3152403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查詢測驗記錄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764" y="6924709"/>
              <a:ext cx="3152403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遊戲遊玩記錄</a:t>
              </a:r>
            </a:p>
          </p:txBody>
        </p:sp>
        <p:sp>
          <p:nvSpPr>
            <p:cNvPr id="33" name="AutoShape 33"/>
            <p:cNvSpPr/>
            <p:nvPr/>
          </p:nvSpPr>
          <p:spPr>
            <a:xfrm>
              <a:off x="7290080" y="5196826"/>
              <a:ext cx="808188" cy="0"/>
            </a:xfrm>
            <a:prstGeom prst="line">
              <a:avLst/>
            </a:prstGeom>
            <a:ln w="50800" cap="flat">
              <a:solidFill>
                <a:srgbClr val="397DC9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8742033" y="4084718"/>
              <a:ext cx="1080079" cy="1109988"/>
            </a:xfrm>
            <a:prstGeom prst="rect">
              <a:avLst/>
            </a:prstGeom>
          </p:spPr>
        </p:pic>
        <p:sp>
          <p:nvSpPr>
            <p:cNvPr id="35" name="TextBox 35"/>
            <p:cNvSpPr txBox="1"/>
            <p:nvPr/>
          </p:nvSpPr>
          <p:spPr>
            <a:xfrm>
              <a:off x="8098267" y="5348474"/>
              <a:ext cx="2776568" cy="565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 err="1">
                  <a:solidFill>
                    <a:srgbClr val="000000"/>
                  </a:solidFill>
                  <a:ea typeface="Noto Sans T Chinese"/>
                </a:rPr>
                <a:t>後台管理端</a:t>
              </a:r>
              <a:endParaRPr lang="en-US" sz="2500" dirty="0">
                <a:solidFill>
                  <a:srgbClr val="000000"/>
                </a:solidFill>
                <a:ea typeface="Noto Sans T Chinese"/>
              </a:endParaRPr>
            </a:p>
          </p:txBody>
        </p:sp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9"/>
            <a:srcRect r="21188" b="23181"/>
            <a:stretch>
              <a:fillRect/>
            </a:stretch>
          </p:blipFill>
          <p:spPr>
            <a:xfrm>
              <a:off x="9206693" y="3337664"/>
              <a:ext cx="1405134" cy="747054"/>
            </a:xfrm>
            <a:prstGeom prst="rect">
              <a:avLst/>
            </a:prstGeom>
          </p:spPr>
        </p:pic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7228977" flipH="1">
            <a:off x="17074567" y="9279496"/>
            <a:ext cx="508724" cy="890546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597151">
            <a:off x="3795057" y="937565"/>
            <a:ext cx="887872" cy="887872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563945">
            <a:off x="385840" y="8498885"/>
            <a:ext cx="887872" cy="887872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 rot="2700000">
            <a:off x="16824871" y="-550733"/>
            <a:ext cx="1905306" cy="1905306"/>
            <a:chOff x="0" y="0"/>
            <a:chExt cx="2540408" cy="254040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 rot="-5625013">
            <a:off x="17470073" y="1300199"/>
            <a:ext cx="1190568" cy="1190568"/>
            <a:chOff x="0" y="0"/>
            <a:chExt cx="1587424" cy="1587424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8926" y="188926"/>
              <a:ext cx="1209573" cy="1209573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5948" y="1199499"/>
              <a:ext cx="272499" cy="272499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69586" y="52007"/>
              <a:ext cx="332968" cy="332968"/>
            </a:xfrm>
            <a:prstGeom prst="rect">
              <a:avLst/>
            </a:prstGeom>
          </p:spPr>
        </p:pic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8051110" y="3576192"/>
            <a:ext cx="3134616" cy="3134616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6110569" y="7104205"/>
            <a:ext cx="762000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-1181227" y="1099707"/>
            <a:ext cx="656310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系統架構</a:t>
            </a:r>
            <a:endParaRPr lang="en-US" sz="6500" dirty="0">
              <a:solidFill>
                <a:srgbClr val="000000"/>
              </a:solidFill>
              <a:ea typeface="Intro"/>
            </a:endParaRPr>
          </a:p>
        </p:txBody>
      </p:sp>
      <p:grpSp>
        <p:nvGrpSpPr>
          <p:cNvPr id="57" name="Group 57"/>
          <p:cNvGrpSpPr/>
          <p:nvPr/>
        </p:nvGrpSpPr>
        <p:grpSpPr>
          <a:xfrm>
            <a:off x="11014490" y="2223391"/>
            <a:ext cx="6701266" cy="7411525"/>
            <a:chOff x="0" y="0"/>
            <a:chExt cx="8935022" cy="9882033"/>
          </a:xfrm>
        </p:grpSpPr>
        <p:pic>
          <p:nvPicPr>
            <p:cNvPr id="58" name="Picture 5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227062" y="328164"/>
              <a:ext cx="96604" cy="9225706"/>
            </a:xfrm>
            <a:prstGeom prst="rect">
              <a:avLst/>
            </a:prstGeom>
          </p:spPr>
        </p:pic>
        <p:pic>
          <p:nvPicPr>
            <p:cNvPr id="59" name="Picture 59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732059" y="4443943"/>
              <a:ext cx="984072" cy="994148"/>
            </a:xfrm>
            <a:prstGeom prst="rect">
              <a:avLst/>
            </a:prstGeom>
          </p:spPr>
        </p:pic>
        <p:sp>
          <p:nvSpPr>
            <p:cNvPr id="60" name="TextBox 60"/>
            <p:cNvSpPr txBox="1"/>
            <p:nvPr/>
          </p:nvSpPr>
          <p:spPr>
            <a:xfrm>
              <a:off x="354098" y="5533201"/>
              <a:ext cx="1890922" cy="565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 err="1">
                  <a:solidFill>
                    <a:srgbClr val="000000"/>
                  </a:solidFill>
                  <a:ea typeface="Noto Sans T Chinese"/>
                </a:rPr>
                <a:t>學生端</a:t>
              </a:r>
              <a:endParaRPr lang="en-US" sz="2500" dirty="0">
                <a:solidFill>
                  <a:srgbClr val="000000"/>
                </a:solidFill>
                <a:ea typeface="Noto Sans T Chinese"/>
              </a:endParaRPr>
            </a:p>
          </p:txBody>
        </p:sp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16"/>
            <a:srcRect l="27109" b="17943"/>
            <a:stretch>
              <a:fillRect/>
            </a:stretch>
          </p:blipFill>
          <p:spPr>
            <a:xfrm>
              <a:off x="0" y="3522391"/>
              <a:ext cx="1299559" cy="797992"/>
            </a:xfrm>
            <a:prstGeom prst="rect">
              <a:avLst/>
            </a:prstGeom>
          </p:spPr>
        </p:pic>
        <p:pic>
          <p:nvPicPr>
            <p:cNvPr id="62" name="Picture 62"/>
            <p:cNvPicPr>
              <a:picLocks noChangeAspect="1"/>
            </p:cNvPicPr>
            <p:nvPr/>
          </p:nvPicPr>
          <p:blipFill>
            <a:blip r:embed="rId17"/>
            <a:srcRect l="8562" r="34871"/>
            <a:stretch>
              <a:fillRect/>
            </a:stretch>
          </p:blipFill>
          <p:spPr>
            <a:xfrm>
              <a:off x="3260682" y="249350"/>
              <a:ext cx="891186" cy="9382918"/>
            </a:xfrm>
            <a:prstGeom prst="rect">
              <a:avLst/>
            </a:prstGeom>
          </p:spPr>
        </p:pic>
        <p:pic>
          <p:nvPicPr>
            <p:cNvPr id="63" name="Picture 63"/>
            <p:cNvPicPr>
              <a:picLocks noChangeAspect="1"/>
            </p:cNvPicPr>
            <p:nvPr/>
          </p:nvPicPr>
          <p:blipFill>
            <a:blip r:embed="rId18"/>
            <a:srcRect l="11913" r="29800"/>
            <a:stretch>
              <a:fillRect/>
            </a:stretch>
          </p:blipFill>
          <p:spPr>
            <a:xfrm>
              <a:off x="5721162" y="4468786"/>
              <a:ext cx="1194556" cy="1634049"/>
            </a:xfrm>
            <a:prstGeom prst="rect">
              <a:avLst/>
            </a:prstGeom>
          </p:spPr>
        </p:pic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19"/>
            <a:srcRect l="17120" r="17120"/>
            <a:stretch>
              <a:fillRect/>
            </a:stretch>
          </p:blipFill>
          <p:spPr>
            <a:xfrm>
              <a:off x="5329018" y="6781505"/>
              <a:ext cx="1598728" cy="1509889"/>
            </a:xfrm>
            <a:prstGeom prst="rect">
              <a:avLst/>
            </a:prstGeom>
          </p:spPr>
        </p:pic>
        <p:sp>
          <p:nvSpPr>
            <p:cNvPr id="65" name="TextBox 65"/>
            <p:cNvSpPr txBox="1"/>
            <p:nvPr/>
          </p:nvSpPr>
          <p:spPr>
            <a:xfrm>
              <a:off x="3996767" y="-47625"/>
              <a:ext cx="2231231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登入/註冊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3996767" y="1051356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使用說明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4151869" y="2054654"/>
              <a:ext cx="1016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測驗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4032145" y="3070904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測驗結果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4151869" y="6062622"/>
              <a:ext cx="1524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深呼吸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4151869" y="5040580"/>
              <a:ext cx="1524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 err="1">
                  <a:solidFill>
                    <a:srgbClr val="000000"/>
                  </a:solidFill>
                  <a:ea typeface="Noto Sans T Chinese"/>
                </a:rPr>
                <a:t>小遊戲</a:t>
              </a:r>
              <a:endParaRPr lang="en-US" sz="2500" dirty="0">
                <a:solidFill>
                  <a:srgbClr val="000000"/>
                </a:solidFill>
                <a:ea typeface="Noto Sans T Chinese"/>
              </a:endParaRPr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4032145" y="4078435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填寫日誌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4197162" y="7070153"/>
              <a:ext cx="1016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運動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4096382" y="8090384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控制情緒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4096382" y="9334877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減壓飲食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6927746" y="4171395"/>
              <a:ext cx="1524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戳氣球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6970094" y="4994558"/>
              <a:ext cx="1016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拼圖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6903022" y="5757396"/>
              <a:ext cx="1658144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幾A幾B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6970094" y="7289859"/>
              <a:ext cx="1016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瑜珈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6903022" y="8050136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有氧運動</a:t>
              </a:r>
            </a:p>
          </p:txBody>
        </p:sp>
        <p:sp>
          <p:nvSpPr>
            <p:cNvPr id="80" name="AutoShape 80"/>
            <p:cNvSpPr/>
            <p:nvPr/>
          </p:nvSpPr>
          <p:spPr>
            <a:xfrm>
              <a:off x="2157819" y="5377298"/>
              <a:ext cx="1069244" cy="0"/>
            </a:xfrm>
            <a:prstGeom prst="line">
              <a:avLst/>
            </a:prstGeom>
            <a:ln w="50800" cap="flat">
              <a:solidFill>
                <a:srgbClr val="397DC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1" name="TextBox 81"/>
            <p:cNvSpPr txBox="1"/>
            <p:nvPr/>
          </p:nvSpPr>
          <p:spPr>
            <a:xfrm>
              <a:off x="6903022" y="6570622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重量訓練</a:t>
              </a: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A322415E-181F-E121-6685-093CC92044FF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98" name="Group 24">
              <a:extLst>
                <a:ext uri="{FF2B5EF4-FFF2-40B4-BE49-F238E27FC236}">
                  <a16:creationId xmlns:a16="http://schemas.microsoft.com/office/drawing/2014/main" id="{FDA08EBB-188B-0692-5BDE-ABAB9162A6E1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6B239042-1B11-95FA-AEB3-91205191BE47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01" name="TextBox 26">
                <a:extLst>
                  <a:ext uri="{FF2B5EF4-FFF2-40B4-BE49-F238E27FC236}">
                    <a16:creationId xmlns:a16="http://schemas.microsoft.com/office/drawing/2014/main" id="{7F10E961-7552-FE12-050D-784308CA4BA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99" name="TextBox 27">
              <a:extLst>
                <a:ext uri="{FF2B5EF4-FFF2-40B4-BE49-F238E27FC236}">
                  <a16:creationId xmlns:a16="http://schemas.microsoft.com/office/drawing/2014/main" id="{4E9BCD93-F41C-70D4-58F3-2F155B050D4A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44341" y="764280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050598" flipH="1">
            <a:off x="15676658" y="8918947"/>
            <a:ext cx="623917" cy="1092197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97151">
            <a:off x="103115" y="2338643"/>
            <a:ext cx="887872" cy="887872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 rot="5694491">
            <a:off x="14140616" y="8307226"/>
            <a:ext cx="1272869" cy="1750710"/>
            <a:chOff x="0" y="0"/>
            <a:chExt cx="1697159" cy="2334280"/>
          </a:xfrm>
        </p:grpSpPr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65598" y="1848700"/>
              <a:ext cx="419983" cy="419983"/>
            </a:xfrm>
            <a:prstGeom prst="rect">
              <a:avLst/>
            </a:prstGeom>
          </p:spPr>
        </p:pic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103826" y="80154"/>
              <a:ext cx="513179" cy="513179"/>
            </a:xfrm>
            <a:prstGeom prst="rect">
              <a:avLst/>
            </a:prstGeom>
          </p:spPr>
        </p:pic>
      </p:grpSp>
      <p:grpSp>
        <p:nvGrpSpPr>
          <p:cNvPr id="46" name="Group 46"/>
          <p:cNvGrpSpPr/>
          <p:nvPr/>
        </p:nvGrpSpPr>
        <p:grpSpPr>
          <a:xfrm rot="2700000">
            <a:off x="16824871" y="-550733"/>
            <a:ext cx="1905306" cy="1905306"/>
            <a:chOff x="0" y="0"/>
            <a:chExt cx="2540408" cy="254040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 rot="-5625013">
            <a:off x="17470073" y="1300199"/>
            <a:ext cx="1190568" cy="1190568"/>
            <a:chOff x="0" y="0"/>
            <a:chExt cx="1587424" cy="1587424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8926" y="188926"/>
              <a:ext cx="1209573" cy="1209573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5948" y="1199499"/>
              <a:ext cx="272499" cy="272499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69586" y="52007"/>
              <a:ext cx="332968" cy="332968"/>
            </a:xfrm>
            <a:prstGeom prst="rect">
              <a:avLst/>
            </a:prstGeom>
          </p:spPr>
        </p:pic>
      </p:grpSp>
      <p:sp>
        <p:nvSpPr>
          <p:cNvPr id="55" name="TextBox 55"/>
          <p:cNvSpPr txBox="1"/>
          <p:nvPr/>
        </p:nvSpPr>
        <p:spPr>
          <a:xfrm>
            <a:off x="16110569" y="7104205"/>
            <a:ext cx="762000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69101" y="1121821"/>
            <a:ext cx="3319732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zh-TW" alt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開發工具</a:t>
            </a:r>
            <a:endParaRPr lang="en-US" altLang="zh-TW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Intro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C8C87E4-B71C-75A4-02A4-284C04EB61C6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21" name="Group 24">
              <a:extLst>
                <a:ext uri="{FF2B5EF4-FFF2-40B4-BE49-F238E27FC236}">
                  <a16:creationId xmlns:a16="http://schemas.microsoft.com/office/drawing/2014/main" id="{57FD58C8-0BE9-CCD9-A680-0ACBC3BF9BD2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B8088FC2-9AF1-B461-2731-18F09B30F2FE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4" name="TextBox 26">
                <a:extLst>
                  <a:ext uri="{FF2B5EF4-FFF2-40B4-BE49-F238E27FC236}">
                    <a16:creationId xmlns:a16="http://schemas.microsoft.com/office/drawing/2014/main" id="{E3B98A91-A357-532A-C8AA-D7250032292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2" name="TextBox 27">
              <a:extLst>
                <a:ext uri="{FF2B5EF4-FFF2-40B4-BE49-F238E27FC236}">
                  <a16:creationId xmlns:a16="http://schemas.microsoft.com/office/drawing/2014/main" id="{8EB32E72-0728-A2CB-3544-31FA1249A4BC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21</a:t>
              </a:r>
            </a:p>
          </p:txBody>
        </p:sp>
      </p:grpSp>
      <p:pic>
        <p:nvPicPr>
          <p:cNvPr id="19" name="圖片 18" descr="一張含有 圖形, 字型, 標誌, 螢幕擷取畫面 的圖片&#10;&#10;自動產生的描述">
            <a:extLst>
              <a:ext uri="{FF2B5EF4-FFF2-40B4-BE49-F238E27FC236}">
                <a16:creationId xmlns:a16="http://schemas.microsoft.com/office/drawing/2014/main" id="{F16F9742-609F-6F57-57EF-5A54C7FD0F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398" y="6999351"/>
            <a:ext cx="4737211" cy="2244629"/>
          </a:xfrm>
          <a:prstGeom prst="rect">
            <a:avLst/>
          </a:prstGeom>
        </p:spPr>
      </p:pic>
      <p:pic>
        <p:nvPicPr>
          <p:cNvPr id="26" name="圖片 25" descr="一張含有 圖形, 螢幕擷取畫面, 鮮豔, 平面設計 的圖片&#10;&#10;自動產生的描述">
            <a:extLst>
              <a:ext uri="{FF2B5EF4-FFF2-40B4-BE49-F238E27FC236}">
                <a16:creationId xmlns:a16="http://schemas.microsoft.com/office/drawing/2014/main" id="{D1413CD2-1777-ADF4-1264-7583A9772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754" y="6526361"/>
            <a:ext cx="4739354" cy="2369677"/>
          </a:xfrm>
          <a:prstGeom prst="rect">
            <a:avLst/>
          </a:prstGeom>
        </p:spPr>
      </p:pic>
      <p:pic>
        <p:nvPicPr>
          <p:cNvPr id="28" name="圖片 27" descr="一張含有 螢幕擷取畫面, 圖形, 標誌, 字型 的圖片&#10;&#10;自動產生的描述">
            <a:extLst>
              <a:ext uri="{FF2B5EF4-FFF2-40B4-BE49-F238E27FC236}">
                <a16:creationId xmlns:a16="http://schemas.microsoft.com/office/drawing/2014/main" id="{F519F640-35FC-2E83-9C9D-F15A8DA82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601" y="3140318"/>
            <a:ext cx="6572250" cy="3448050"/>
          </a:xfrm>
          <a:prstGeom prst="rect">
            <a:avLst/>
          </a:prstGeom>
        </p:spPr>
      </p:pic>
      <p:pic>
        <p:nvPicPr>
          <p:cNvPr id="30" name="圖片 29" descr="一張含有 圖形, 標誌, 符號, 字型 的圖片&#10;&#10;自動產生的描述">
            <a:extLst>
              <a:ext uri="{FF2B5EF4-FFF2-40B4-BE49-F238E27FC236}">
                <a16:creationId xmlns:a16="http://schemas.microsoft.com/office/drawing/2014/main" id="{054F2CEF-4688-7B59-1A96-0EFE29BBBC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30" y="2969370"/>
            <a:ext cx="4203201" cy="2667989"/>
          </a:xfrm>
          <a:prstGeom prst="rect">
            <a:avLst/>
          </a:prstGeom>
        </p:spPr>
      </p:pic>
      <p:sp>
        <p:nvSpPr>
          <p:cNvPr id="31" name="TextBox 56">
            <a:extLst>
              <a:ext uri="{FF2B5EF4-FFF2-40B4-BE49-F238E27FC236}">
                <a16:creationId xmlns:a16="http://schemas.microsoft.com/office/drawing/2014/main" id="{EED4F5F1-1CC5-B5B4-F66D-BD724D2BCD9F}"/>
              </a:ext>
            </a:extLst>
          </p:cNvPr>
          <p:cNvSpPr txBox="1"/>
          <p:nvPr/>
        </p:nvSpPr>
        <p:spPr>
          <a:xfrm>
            <a:off x="1063945" y="2360102"/>
            <a:ext cx="3319732" cy="750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程式語言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Intro"/>
            </a:endParaRPr>
          </a:p>
        </p:txBody>
      </p:sp>
      <p:sp>
        <p:nvSpPr>
          <p:cNvPr id="32" name="TextBox 56">
            <a:extLst>
              <a:ext uri="{FF2B5EF4-FFF2-40B4-BE49-F238E27FC236}">
                <a16:creationId xmlns:a16="http://schemas.microsoft.com/office/drawing/2014/main" id="{E474B842-C90F-5645-5C7D-1D3E1C0C993D}"/>
              </a:ext>
            </a:extLst>
          </p:cNvPr>
          <p:cNvSpPr txBox="1"/>
          <p:nvPr/>
        </p:nvSpPr>
        <p:spPr>
          <a:xfrm>
            <a:off x="1341040" y="5845240"/>
            <a:ext cx="3319732" cy="763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資料庫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Intro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19BD320F-345E-1AA2-81DE-FECAB285F35D}"/>
              </a:ext>
            </a:extLst>
          </p:cNvPr>
          <p:cNvSpPr txBox="1"/>
          <p:nvPr/>
        </p:nvSpPr>
        <p:spPr>
          <a:xfrm>
            <a:off x="10451948" y="2339126"/>
            <a:ext cx="3319732" cy="750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美工編輯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Intro"/>
            </a:endParaRPr>
          </a:p>
        </p:txBody>
      </p:sp>
    </p:spTree>
    <p:extLst>
      <p:ext uri="{BB962C8B-B14F-4D97-AF65-F5344CB8AC3E}">
        <p14:creationId xmlns:p14="http://schemas.microsoft.com/office/powerpoint/2010/main" val="22920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20245" y="808607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050598" flipH="1">
            <a:off x="15676658" y="8918947"/>
            <a:ext cx="623917" cy="1092197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97151">
            <a:off x="103115" y="2338643"/>
            <a:ext cx="887872" cy="887872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 rot="5694491">
            <a:off x="14140616" y="8307226"/>
            <a:ext cx="1272869" cy="1750710"/>
            <a:chOff x="0" y="0"/>
            <a:chExt cx="1697159" cy="2334280"/>
          </a:xfrm>
        </p:grpSpPr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65598" y="1848700"/>
              <a:ext cx="419983" cy="419983"/>
            </a:xfrm>
            <a:prstGeom prst="rect">
              <a:avLst/>
            </a:prstGeom>
          </p:spPr>
        </p:pic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103826" y="80154"/>
              <a:ext cx="513179" cy="513179"/>
            </a:xfrm>
            <a:prstGeom prst="rect">
              <a:avLst/>
            </a:prstGeom>
          </p:spPr>
        </p:pic>
      </p:grpSp>
      <p:grpSp>
        <p:nvGrpSpPr>
          <p:cNvPr id="46" name="Group 46"/>
          <p:cNvGrpSpPr/>
          <p:nvPr/>
        </p:nvGrpSpPr>
        <p:grpSpPr>
          <a:xfrm rot="2700000">
            <a:off x="16824871" y="-550733"/>
            <a:ext cx="1905306" cy="1905306"/>
            <a:chOff x="0" y="0"/>
            <a:chExt cx="2540408" cy="254040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 rot="-5625013">
            <a:off x="17470073" y="1300199"/>
            <a:ext cx="1190568" cy="1190568"/>
            <a:chOff x="0" y="0"/>
            <a:chExt cx="1587424" cy="1587424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8926" y="188926"/>
              <a:ext cx="1209573" cy="1209573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5948" y="1199499"/>
              <a:ext cx="272499" cy="272499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69586" y="52007"/>
              <a:ext cx="332968" cy="332968"/>
            </a:xfrm>
            <a:prstGeom prst="rect">
              <a:avLst/>
            </a:prstGeom>
          </p:spPr>
        </p:pic>
      </p:grpSp>
      <p:sp>
        <p:nvSpPr>
          <p:cNvPr id="55" name="TextBox 55"/>
          <p:cNvSpPr txBox="1"/>
          <p:nvPr/>
        </p:nvSpPr>
        <p:spPr>
          <a:xfrm>
            <a:off x="16110569" y="7104205"/>
            <a:ext cx="762000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69101" y="1121821"/>
            <a:ext cx="3319732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altLang="zh-TW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學生端</a:t>
            </a:r>
            <a:endParaRPr 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Intro"/>
            </a:endParaRPr>
          </a:p>
        </p:txBody>
      </p:sp>
      <p:pic>
        <p:nvPicPr>
          <p:cNvPr id="82" name="圖片 81">
            <a:extLst>
              <a:ext uri="{FF2B5EF4-FFF2-40B4-BE49-F238E27FC236}">
                <a16:creationId xmlns:a16="http://schemas.microsoft.com/office/drawing/2014/main" id="{2E2FA40C-7B5E-B24F-784C-6B66E26FF9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185759"/>
            <a:ext cx="5653320" cy="8131197"/>
          </a:xfrm>
          <a:prstGeom prst="rect">
            <a:avLst/>
          </a:prstGeom>
        </p:spPr>
      </p:pic>
      <p:sp>
        <p:nvSpPr>
          <p:cNvPr id="85" name="文字方塊 84">
            <a:extLst>
              <a:ext uri="{FF2B5EF4-FFF2-40B4-BE49-F238E27FC236}">
                <a16:creationId xmlns:a16="http://schemas.microsoft.com/office/drawing/2014/main" id="{8F19B069-F751-B561-043F-BD7249FD620C}"/>
              </a:ext>
            </a:extLst>
          </p:cNvPr>
          <p:cNvSpPr txBox="1"/>
          <p:nvPr/>
        </p:nvSpPr>
        <p:spPr>
          <a:xfrm>
            <a:off x="7445653" y="9281368"/>
            <a:ext cx="4419600" cy="511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altLang="zh-TW" sz="2000" dirty="0">
                <a:solidFill>
                  <a:srgbClr val="000000"/>
                </a:solidFill>
                <a:ea typeface="Noto Sans T Chinese"/>
              </a:rPr>
              <a:t>Hold</a:t>
            </a:r>
            <a:r>
              <a:rPr lang="zh-TW" altLang="zh-TW" sz="2000" dirty="0">
                <a:solidFill>
                  <a:srgbClr val="000000"/>
                </a:solidFill>
                <a:ea typeface="Noto Sans T Chinese"/>
              </a:rPr>
              <a:t>情緒 學生端 使用個案圖 </a:t>
            </a:r>
            <a:endParaRPr lang="zh-TW" altLang="en-US" sz="2000" dirty="0">
              <a:solidFill>
                <a:srgbClr val="000000"/>
              </a:solidFill>
              <a:ea typeface="Noto Sans T Chinese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C8C87E4-B71C-75A4-02A4-284C04EB61C6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21" name="Group 24">
              <a:extLst>
                <a:ext uri="{FF2B5EF4-FFF2-40B4-BE49-F238E27FC236}">
                  <a16:creationId xmlns:a16="http://schemas.microsoft.com/office/drawing/2014/main" id="{57FD58C8-0BE9-CCD9-A680-0ACBC3BF9BD2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B8088FC2-9AF1-B461-2731-18F09B30F2FE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4" name="TextBox 26">
                <a:extLst>
                  <a:ext uri="{FF2B5EF4-FFF2-40B4-BE49-F238E27FC236}">
                    <a16:creationId xmlns:a16="http://schemas.microsoft.com/office/drawing/2014/main" id="{E3B98A91-A357-532A-C8AA-D7250032292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2" name="TextBox 27">
              <a:extLst>
                <a:ext uri="{FF2B5EF4-FFF2-40B4-BE49-F238E27FC236}">
                  <a16:creationId xmlns:a16="http://schemas.microsoft.com/office/drawing/2014/main" id="{8EB32E72-0728-A2CB-3544-31FA1249A4BC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  <a:r>
                <a:rPr lang="en-US" altLang="zh-TW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  <a:endParaRPr lang="en-US" sz="4800" dirty="0">
                <a:solidFill>
                  <a:srgbClr val="397DC9"/>
                </a:solidFill>
                <a:latin typeface="Noto Sans T Chines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5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225" y="785373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050598" flipH="1">
            <a:off x="15777260" y="8948029"/>
            <a:ext cx="623917" cy="1092197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97151">
            <a:off x="78502" y="2421677"/>
            <a:ext cx="887872" cy="887872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 rot="5694491">
            <a:off x="11880627" y="8702649"/>
            <a:ext cx="1272869" cy="1750710"/>
            <a:chOff x="0" y="0"/>
            <a:chExt cx="1697159" cy="2334280"/>
          </a:xfrm>
        </p:grpSpPr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65598" y="1848700"/>
              <a:ext cx="419983" cy="419983"/>
            </a:xfrm>
            <a:prstGeom prst="rect">
              <a:avLst/>
            </a:prstGeom>
          </p:spPr>
        </p:pic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103826" y="80154"/>
              <a:ext cx="513179" cy="513179"/>
            </a:xfrm>
            <a:prstGeom prst="rect">
              <a:avLst/>
            </a:prstGeom>
          </p:spPr>
        </p:pic>
      </p:grpSp>
      <p:grpSp>
        <p:nvGrpSpPr>
          <p:cNvPr id="46" name="Group 46"/>
          <p:cNvGrpSpPr/>
          <p:nvPr/>
        </p:nvGrpSpPr>
        <p:grpSpPr>
          <a:xfrm rot="2700000">
            <a:off x="16824871" y="-550733"/>
            <a:ext cx="1905306" cy="1905306"/>
            <a:chOff x="0" y="0"/>
            <a:chExt cx="2540408" cy="254040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 rot="-5625013">
            <a:off x="17470073" y="1300199"/>
            <a:ext cx="1190568" cy="1190568"/>
            <a:chOff x="0" y="0"/>
            <a:chExt cx="1587424" cy="1587424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8926" y="188926"/>
              <a:ext cx="1209573" cy="1209573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5948" y="1199499"/>
              <a:ext cx="272499" cy="272499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69586" y="52007"/>
              <a:ext cx="332968" cy="332968"/>
            </a:xfrm>
            <a:prstGeom prst="rect">
              <a:avLst/>
            </a:prstGeom>
          </p:spPr>
        </p:pic>
      </p:grpSp>
      <p:sp>
        <p:nvSpPr>
          <p:cNvPr id="55" name="TextBox 55"/>
          <p:cNvSpPr txBox="1"/>
          <p:nvPr/>
        </p:nvSpPr>
        <p:spPr>
          <a:xfrm>
            <a:off x="16110569" y="7104205"/>
            <a:ext cx="762000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-1575586" y="1082450"/>
            <a:ext cx="656310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後臺端</a:t>
            </a:r>
            <a:endParaRPr 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Intro"/>
            </a:endParaRPr>
          </a:p>
        </p:txBody>
      </p:sp>
      <p:pic>
        <p:nvPicPr>
          <p:cNvPr id="83" name="圖片 82" descr="一張含有 圖表 的圖片&#10;&#10;自動產生的描述">
            <a:extLst>
              <a:ext uri="{FF2B5EF4-FFF2-40B4-BE49-F238E27FC236}">
                <a16:creationId xmlns:a16="http://schemas.microsoft.com/office/drawing/2014/main" id="{D1D23795-C0E2-4073-2094-F7F16541A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85" y="1254932"/>
            <a:ext cx="9432765" cy="808236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74A15E4B-403C-783D-FEE5-D45C4010BB53}"/>
              </a:ext>
            </a:extLst>
          </p:cNvPr>
          <p:cNvSpPr txBox="1"/>
          <p:nvPr/>
        </p:nvSpPr>
        <p:spPr>
          <a:xfrm>
            <a:off x="7813177" y="9383118"/>
            <a:ext cx="4419600" cy="511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altLang="zh-TW" sz="2000" dirty="0">
                <a:solidFill>
                  <a:srgbClr val="000000"/>
                </a:solidFill>
                <a:ea typeface="Noto Sans T Chinese"/>
              </a:rPr>
              <a:t>Hold</a:t>
            </a:r>
            <a:r>
              <a:rPr lang="zh-TW" altLang="en-US" sz="2000" dirty="0">
                <a:solidFill>
                  <a:srgbClr val="000000"/>
                </a:solidFill>
                <a:ea typeface="Noto Sans T Chinese"/>
              </a:rPr>
              <a:t>情緒 後臺端 使用個案圖 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EEA9060D-AADC-4E8A-194C-2CE0FED8DC33}"/>
              </a:ext>
            </a:extLst>
          </p:cNvPr>
          <p:cNvGrpSpPr/>
          <p:nvPr/>
        </p:nvGrpSpPr>
        <p:grpSpPr>
          <a:xfrm>
            <a:off x="90745" y="8886717"/>
            <a:ext cx="1076597" cy="1315528"/>
            <a:chOff x="4197" y="7817047"/>
            <a:chExt cx="1873196" cy="2414967"/>
          </a:xfrm>
        </p:grpSpPr>
        <p:grpSp>
          <p:nvGrpSpPr>
            <p:cNvPr id="22" name="Group 24">
              <a:extLst>
                <a:ext uri="{FF2B5EF4-FFF2-40B4-BE49-F238E27FC236}">
                  <a16:creationId xmlns:a16="http://schemas.microsoft.com/office/drawing/2014/main" id="{2B488ED8-4F34-B1FB-F131-978BF3CC27FC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4" name="Freeform 25">
                <a:extLst>
                  <a:ext uri="{FF2B5EF4-FFF2-40B4-BE49-F238E27FC236}">
                    <a16:creationId xmlns:a16="http://schemas.microsoft.com/office/drawing/2014/main" id="{1B6ECC20-50E4-D427-7931-CBC593895607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5" name="TextBox 26">
                <a:extLst>
                  <a:ext uri="{FF2B5EF4-FFF2-40B4-BE49-F238E27FC236}">
                    <a16:creationId xmlns:a16="http://schemas.microsoft.com/office/drawing/2014/main" id="{A4C99B70-51F0-1C8A-C13F-591C03237C0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3" name="TextBox 27">
              <a:extLst>
                <a:ext uri="{FF2B5EF4-FFF2-40B4-BE49-F238E27FC236}">
                  <a16:creationId xmlns:a16="http://schemas.microsoft.com/office/drawing/2014/main" id="{5461075B-F4F1-8633-1E2D-597D62D9BDDD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  <a:r>
                <a:rPr lang="en-US" altLang="zh-TW" sz="4800" dirty="0">
                  <a:solidFill>
                    <a:srgbClr val="397DC9"/>
                  </a:solidFill>
                  <a:latin typeface="Noto Sans T Chinese Bold"/>
                </a:rPr>
                <a:t>3</a:t>
              </a:r>
              <a:endParaRPr lang="en-US" sz="4800" dirty="0">
                <a:solidFill>
                  <a:srgbClr val="397DC9"/>
                </a:solidFill>
                <a:latin typeface="Noto Sans T Chines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1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" y="806913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97151">
            <a:off x="3633728" y="980920"/>
            <a:ext cx="887872" cy="887872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 rot="2700000">
            <a:off x="16824871" y="-550733"/>
            <a:ext cx="1905306" cy="1905306"/>
            <a:chOff x="0" y="0"/>
            <a:chExt cx="2540408" cy="254040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 rot="-5625013">
            <a:off x="17470073" y="1300199"/>
            <a:ext cx="1190568" cy="1190568"/>
            <a:chOff x="0" y="0"/>
            <a:chExt cx="1587424" cy="1587424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8926" y="188926"/>
              <a:ext cx="1209573" cy="1209573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5948" y="1199499"/>
              <a:ext cx="272499" cy="272499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69586" y="52007"/>
              <a:ext cx="332968" cy="332968"/>
            </a:xfrm>
            <a:prstGeom prst="rect">
              <a:avLst/>
            </a:prstGeom>
          </p:spPr>
        </p:pic>
      </p:grpSp>
      <p:sp>
        <p:nvSpPr>
          <p:cNvPr id="55" name="TextBox 55"/>
          <p:cNvSpPr txBox="1"/>
          <p:nvPr/>
        </p:nvSpPr>
        <p:spPr>
          <a:xfrm>
            <a:off x="16110569" y="7104205"/>
            <a:ext cx="762000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-1260224" y="1068713"/>
            <a:ext cx="656310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系統畫面</a:t>
            </a:r>
            <a:endParaRPr lang="en-US" sz="6000" dirty="0">
              <a:solidFill>
                <a:srgbClr val="000000"/>
              </a:solidFill>
              <a:ea typeface="Intro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92F88D5-A635-1853-8A2F-5E8D269D7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303" l="4267" r="95467">
                        <a14:foregroundMark x1="24000" y1="10879" x2="37600" y2="6137"/>
                        <a14:foregroundMark x1="37600" y1="6137" x2="75467" y2="3347"/>
                        <a14:foregroundMark x1="86933" y1="4324" x2="25600" y2="4184"/>
                        <a14:foregroundMark x1="16800" y1="10042" x2="21067" y2="48675"/>
                        <a14:foregroundMark x1="57600" y1="10042" x2="37600" y2="74338"/>
                        <a14:foregroundMark x1="37600" y1="74338" x2="33067" y2="78382"/>
                        <a14:foregroundMark x1="24000" y1="21060" x2="80000" y2="91353"/>
                        <a14:foregroundMark x1="84267" y1="84100" x2="27733" y2="90098"/>
                        <a14:foregroundMark x1="27733" y1="90098" x2="40533" y2="94840"/>
                        <a14:foregroundMark x1="40533" y1="94840" x2="77333" y2="92190"/>
                        <a14:foregroundMark x1="77333" y1="92190" x2="61067" y2="96932"/>
                        <a14:foregroundMark x1="61067" y1="96932" x2="41867" y2="96932"/>
                        <a14:foregroundMark x1="41867" y1="96932" x2="12267" y2="90098"/>
                        <a14:foregroundMark x1="82400" y1="95537" x2="17333" y2="98884"/>
                        <a14:foregroundMark x1="81333" y1="75035" x2="81600" y2="99163"/>
                        <a14:foregroundMark x1="87200" y1="96095" x2="86400" y2="70711"/>
                        <a14:foregroundMark x1="82400" y1="25802" x2="82400" y2="16597"/>
                        <a14:foregroundMark x1="82400" y1="16597" x2="63200" y2="3487"/>
                        <a14:foregroundMark x1="63200" y1="3487" x2="62667" y2="3347"/>
                        <a14:foregroundMark x1="86133" y1="11297" x2="35733" y2="9484"/>
                        <a14:foregroundMark x1="35733" y1="9484" x2="18400" y2="6834"/>
                        <a14:foregroundMark x1="18400" y1="6834" x2="14667" y2="5160"/>
                        <a14:foregroundMark x1="85333" y1="2789" x2="24533" y2="3487"/>
                        <a14:foregroundMark x1="24533" y1="3487" x2="13867" y2="6276"/>
                        <a14:foregroundMark x1="8533" y1="7531" x2="8267" y2="29568"/>
                        <a14:foregroundMark x1="10933" y1="4881" x2="23733" y2="2510"/>
                        <a14:foregroundMark x1="11200" y1="2232" x2="9333" y2="7252"/>
                        <a14:foregroundMark x1="12800" y1="2929" x2="27733" y2="0"/>
                        <a14:foregroundMark x1="27733" y1="0" x2="25867" y2="1534"/>
                        <a14:foregroundMark x1="74133" y1="6276" x2="29867" y2="8089"/>
                        <a14:foregroundMark x1="29867" y1="8089" x2="27733" y2="8508"/>
                        <a14:foregroundMark x1="76800" y1="5579" x2="89067" y2="25244"/>
                        <a14:foregroundMark x1="89600" y1="1395" x2="88000" y2="17294"/>
                        <a14:foregroundMark x1="92267" y1="5858" x2="92800" y2="25941"/>
                        <a14:foregroundMark x1="92800" y1="25941" x2="92800" y2="26220"/>
                        <a14:foregroundMark x1="93333" y1="11994" x2="93333" y2="31102"/>
                        <a14:foregroundMark x1="95467" y1="37378" x2="95467" y2="37378"/>
                        <a14:foregroundMark x1="94667" y1="35425" x2="94400" y2="42399"/>
                        <a14:foregroundMark x1="95200" y1="43794" x2="94667" y2="50209"/>
                        <a14:foregroundMark x1="95200" y1="53417" x2="94400" y2="64435"/>
                        <a14:foregroundMark x1="94400" y1="67225" x2="94400" y2="76987"/>
                        <a14:foregroundMark x1="8267" y1="73361" x2="7467" y2="84658"/>
                        <a14:foregroundMark x1="8267" y1="54114" x2="8800" y2="66388"/>
                        <a14:foregroundMark x1="7467" y1="50767" x2="6371" y2="45464"/>
                        <a14:foregroundMark x1="6699" y1="32351" x2="7733" y2="31102"/>
                        <a14:foregroundMark x1="9120" y1="45449" x2="9333" y2="49093"/>
                        <a14:foregroundMark x1="94133" y1="30962" x2="93600" y2="24268"/>
                        <a14:foregroundMark x1="93600" y1="11994" x2="93600" y2="19107"/>
                        <a14:foregroundMark x1="92267" y1="92608" x2="88800" y2="97768"/>
                        <a14:foregroundMark x1="9333" y1="94003" x2="40800" y2="94840"/>
                        <a14:foregroundMark x1="94667" y1="83682" x2="94400" y2="87727"/>
                        <a14:foregroundMark x1="6933" y1="86471" x2="6933" y2="90795"/>
                        <a14:foregroundMark x1="7467" y1="81311" x2="7467" y2="87029"/>
                        <a14:foregroundMark x1="8533" y1="78243" x2="11200" y2="94003"/>
                        <a14:foregroundMark x1="11200" y1="94003" x2="11200" y2="94003"/>
                        <a14:foregroundMark x1="8800" y1="10879" x2="10400" y2="31660"/>
                        <a14:foregroundMark x1="8533" y1="34728" x2="10933" y2="44909"/>
                        <a14:foregroundMark x1="43200" y1="99303" x2="25867" y2="99163"/>
                        <a14:backgroundMark x1="0" y1="35844" x2="0" y2="48117"/>
                        <a14:backgroundMark x1="4267" y1="36681" x2="4000" y2="42538"/>
                        <a14:backgroundMark x1="4000" y1="33891" x2="4000" y2="38215"/>
                        <a14:backgroundMark x1="5808" y1="42549" x2="5867" y2="45467"/>
                        <a14:backgroundMark x1="5600" y1="32357" x2="5652" y2="34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"/>
          <a:stretch/>
        </p:blipFill>
        <p:spPr>
          <a:xfrm>
            <a:off x="1877299" y="2324230"/>
            <a:ext cx="3204131" cy="656956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CA897F1-80C0-9D11-63B7-4C9143AF58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9" b="99861" l="0" r="98266">
                        <a14:foregroundMark x1="14451" y1="12273" x2="80058" y2="4324"/>
                        <a14:foregroundMark x1="30347" y1="3347" x2="26301" y2="11018"/>
                        <a14:foregroundMark x1="26301" y1="11018" x2="26012" y2="18828"/>
                        <a14:foregroundMark x1="26012" y1="18828" x2="17630" y2="23849"/>
                        <a14:foregroundMark x1="17630" y1="23849" x2="9538" y2="35146"/>
                        <a14:foregroundMark x1="9538" y1="35146" x2="8092" y2="83264"/>
                        <a14:foregroundMark x1="8092" y1="83264" x2="13006" y2="89819"/>
                        <a14:foregroundMark x1="13006" y1="89819" x2="13006" y2="89819"/>
                        <a14:foregroundMark x1="41908" y1="69317" x2="33815" y2="81590"/>
                        <a14:foregroundMark x1="33815" y1="81590" x2="23699" y2="88982"/>
                        <a14:foregroundMark x1="23699" y1="88982" x2="18208" y2="84100"/>
                        <a14:foregroundMark x1="9538" y1="55927" x2="24855" y2="45049"/>
                        <a14:foregroundMark x1="84104" y1="16597" x2="84393" y2="66109"/>
                        <a14:foregroundMark x1="84393" y1="66109" x2="92486" y2="43654"/>
                        <a14:foregroundMark x1="92486" y1="43654" x2="92486" y2="13808"/>
                        <a14:foregroundMark x1="82370" y1="4742" x2="24855" y2="4324"/>
                        <a14:foregroundMark x1="82948" y1="3487" x2="10694" y2="4742"/>
                        <a14:foregroundMark x1="34104" y1="5997" x2="22832" y2="6834"/>
                        <a14:foregroundMark x1="22832" y1="6834" x2="10694" y2="11855"/>
                        <a14:foregroundMark x1="10694" y1="11855" x2="10405" y2="11994"/>
                        <a14:foregroundMark x1="16185" y1="7671" x2="5202" y2="16039"/>
                        <a14:foregroundMark x1="37283" y1="2650" x2="11561" y2="3766"/>
                        <a14:foregroundMark x1="11561" y1="3766" x2="6647" y2="8647"/>
                        <a14:foregroundMark x1="73699" y1="8787" x2="84682" y2="10042"/>
                        <a14:foregroundMark x1="84682" y1="10042" x2="89884" y2="17573"/>
                        <a14:foregroundMark x1="89884" y1="17573" x2="89884" y2="17713"/>
                        <a14:foregroundMark x1="81792" y1="3068" x2="90462" y2="11855"/>
                        <a14:foregroundMark x1="90462" y1="11855" x2="96821" y2="25105"/>
                        <a14:foregroundMark x1="96821" y1="25105" x2="96821" y2="27615"/>
                        <a14:foregroundMark x1="84971" y1="84937" x2="76879" y2="93445"/>
                        <a14:foregroundMark x1="76879" y1="93445" x2="76301" y2="93863"/>
                        <a14:foregroundMark x1="87861" y1="97211" x2="15029" y2="94840"/>
                        <a14:foregroundMark x1="15029" y1="94840" x2="14451" y2="94561"/>
                        <a14:foregroundMark x1="71098" y1="95258" x2="8671" y2="97211"/>
                        <a14:foregroundMark x1="87572" y1="95955" x2="92486" y2="94840"/>
                        <a14:foregroundMark x1="96243" y1="92050" x2="96243" y2="81172"/>
                        <a14:foregroundMark x1="96938" y1="53556" x2="96821" y2="40167"/>
                        <a14:foregroundMark x1="97110" y1="73222" x2="96961" y2="56206"/>
                        <a14:foregroundMark x1="95954" y1="75174" x2="95954" y2="82287"/>
                        <a14:foregroundMark x1="96243" y1="89121" x2="95954" y2="95258"/>
                        <a14:foregroundMark x1="96821" y1="94979" x2="97110" y2="76848"/>
                        <a14:foregroundMark x1="96821" y1="41562" x2="96532" y2="26918"/>
                        <a14:foregroundMark x1="96438" y1="56206" x2="96532" y2="57322"/>
                        <a14:foregroundMark x1="95954" y1="50488" x2="96213" y2="53556"/>
                        <a14:foregroundMark x1="96821" y1="56206" x2="96821" y2="58996"/>
                        <a14:foregroundMark x1="96821" y1="49651" x2="96821" y2="53556"/>
                        <a14:foregroundMark x1="96821" y1="56206" x2="96821" y2="57601"/>
                        <a14:foregroundMark x1="96821" y1="49651" x2="96821" y2="53556"/>
                        <a14:foregroundMark x1="96821" y1="57601" x2="97110" y2="58020"/>
                        <a14:foregroundMark x1="98185" y1="56206" x2="98266" y2="58996"/>
                        <a14:foregroundMark x1="97977" y1="49093" x2="98107" y2="53556"/>
                        <a14:foregroundMark x1="95954" y1="37378" x2="95376" y2="24128"/>
                        <a14:foregroundMark x1="95954" y1="21757" x2="95087" y2="4742"/>
                        <a14:foregroundMark x1="93064" y1="4324" x2="63295" y2="3347"/>
                        <a14:foregroundMark x1="51445" y1="1116" x2="25723" y2="1534"/>
                        <a14:foregroundMark x1="2890" y1="6834" x2="4736" y2="24015"/>
                        <a14:foregroundMark x1="3468" y1="25244" x2="4046" y2="35146"/>
                        <a14:foregroundMark x1="3468" y1="38912" x2="3757" y2="48117"/>
                        <a14:foregroundMark x1="3179" y1="50628" x2="3179" y2="57043"/>
                        <a14:foregroundMark x1="3468" y1="49512" x2="3757" y2="58577"/>
                        <a14:foregroundMark x1="2312" y1="58577" x2="4046" y2="72664"/>
                        <a14:foregroundMark x1="3757" y1="69317" x2="4913" y2="82008"/>
                        <a14:foregroundMark x1="3731" y1="85635" x2="4046" y2="93026"/>
                        <a14:foregroundMark x1="3179" y1="72664" x2="3731" y2="85635"/>
                        <a14:foregroundMark x1="14740" y1="1534" x2="4335" y2="3487"/>
                        <a14:foregroundMark x1="16474" y1="1116" x2="7225" y2="2650"/>
                        <a14:foregroundMark x1="20520" y1="976" x2="9538" y2="2789"/>
                        <a14:foregroundMark x1="9538" y1="2789" x2="8960" y2="3068"/>
                        <a14:foregroundMark x1="12139" y1="1116" x2="8671" y2="3347"/>
                        <a14:foregroundMark x1="18497" y1="1534" x2="55491" y2="279"/>
                        <a14:foregroundMark x1="55491" y1="279" x2="60405" y2="2371"/>
                        <a14:foregroundMark x1="23410" y1="976" x2="7803" y2="2371"/>
                        <a14:foregroundMark x1="2601" y1="21060" x2="2601" y2="28033"/>
                        <a14:foregroundMark x1="2393" y1="85635" x2="2890" y2="92469"/>
                        <a14:foregroundMark x1="2312" y1="84519" x2="2393" y2="85635"/>
                        <a14:foregroundMark x1="2890" y1="92469" x2="2890" y2="92469"/>
                        <a14:foregroundMark x1="96821" y1="54533" x2="96821" y2="54533"/>
                        <a14:foregroundMark x1="97110" y1="54533" x2="97110" y2="56625"/>
                        <a14:foregroundMark x1="97110" y1="53278" x2="96821" y2="56625"/>
                        <a14:foregroundMark x1="47688" y1="99721" x2="39884" y2="99442"/>
                        <a14:foregroundMark x1="59827" y1="99582" x2="47110" y2="99442"/>
                        <a14:foregroundMark x1="30925" y1="99582" x2="13873" y2="99721"/>
                        <a14:foregroundMark x1="73410" y1="99721" x2="73410" y2="99721"/>
                        <a14:foregroundMark x1="84971" y1="99721" x2="77457" y2="99861"/>
                        <a14:backgroundMark x1="1312" y1="35184" x2="1734" y2="37796"/>
                        <a14:backgroundMark x1="578" y1="37796" x2="521" y2="38934"/>
                        <a14:backgroundMark x1="289" y1="85635" x2="289" y2="856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1923" y="2377925"/>
            <a:ext cx="3204131" cy="662038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24AB864-E879-A809-7A2C-24C116DC3A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022" b="99588" l="875" r="98251">
                        <a14:foregroundMark x1="70845" y1="3846" x2="3207" y2="4121"/>
                        <a14:foregroundMark x1="71429" y1="9753" x2="44898" y2="11951"/>
                        <a14:foregroundMark x1="44898" y1="11951" x2="30904" y2="17582"/>
                        <a14:foregroundMark x1="30904" y1="17582" x2="25948" y2="22115"/>
                        <a14:foregroundMark x1="70845" y1="7692" x2="26531" y2="9890"/>
                        <a14:foregroundMark x1="26531" y1="9890" x2="14577" y2="12912"/>
                        <a14:foregroundMark x1="14577" y1="12912" x2="13120" y2="13599"/>
                        <a14:foregroundMark x1="28280" y1="8516" x2="21866" y2="67582"/>
                        <a14:foregroundMark x1="21866" y1="67582" x2="27114" y2="89698"/>
                        <a14:foregroundMark x1="27114" y1="89698" x2="47522" y2="89286"/>
                        <a14:foregroundMark x1="47522" y1="89286" x2="54227" y2="89698"/>
                        <a14:foregroundMark x1="71137" y1="93681" x2="13994" y2="93956"/>
                        <a14:foregroundMark x1="90379" y1="95604" x2="8163" y2="95604"/>
                        <a14:foregroundMark x1="95918" y1="82418" x2="94752" y2="74725"/>
                        <a14:foregroundMark x1="94752" y1="74725" x2="94461" y2="74588"/>
                        <a14:foregroundMark x1="77551" y1="3022" x2="83965" y2="9203"/>
                        <a14:foregroundMark x1="87464" y1="3846" x2="87464" y2="20055"/>
                        <a14:foregroundMark x1="89504" y1="3846" x2="68513" y2="4670"/>
                        <a14:foregroundMark x1="92128" y1="6044" x2="94169" y2="19505"/>
                        <a14:foregroundMark x1="89213" y1="4121" x2="95627" y2="13324"/>
                        <a14:foregroundMark x1="95627" y1="13324" x2="97085" y2="30495"/>
                        <a14:foregroundMark x1="91254" y1="4396" x2="91254" y2="11951"/>
                        <a14:foregroundMark x1="91254" y1="11951" x2="91545" y2="12225"/>
                        <a14:foregroundMark x1="91545" y1="3846" x2="95627" y2="15934"/>
                        <a14:foregroundMark x1="96793" y1="7692" x2="96501" y2="15934"/>
                        <a14:foregroundMark x1="96501" y1="15934" x2="96501" y2="15934"/>
                        <a14:foregroundMark x1="96501" y1="23764" x2="97085" y2="47940"/>
                        <a14:foregroundMark x1="96793" y1="33379" x2="98251" y2="44918"/>
                        <a14:foregroundMark x1="97085" y1="48901" x2="96793" y2="64148"/>
                        <a14:foregroundMark x1="97668" y1="59341" x2="98542" y2="78159"/>
                        <a14:foregroundMark x1="95627" y1="69643" x2="95335" y2="86401"/>
                        <a14:foregroundMark x1="97668" y1="77335" x2="93586" y2="92170"/>
                        <a14:foregroundMark x1="93586" y1="92170" x2="83090" y2="96978"/>
                        <a14:foregroundMark x1="83090" y1="96978" x2="74636" y2="96154"/>
                        <a14:foregroundMark x1="83673" y1="99451" x2="76093" y2="99725"/>
                        <a14:foregroundMark x1="69388" y1="99451" x2="56268" y2="99313"/>
                        <a14:foregroundMark x1="53061" y1="98901" x2="40816" y2="99451"/>
                        <a14:foregroundMark x1="2041" y1="89011" x2="2041" y2="80082"/>
                        <a14:foregroundMark x1="2041" y1="78571" x2="1749" y2="69231"/>
                        <a14:foregroundMark x1="2624" y1="68132" x2="2624" y2="49451"/>
                        <a14:foregroundMark x1="875" y1="47390" x2="2332" y2="32967"/>
                        <a14:foregroundMark x1="2624" y1="31319" x2="2624" y2="15522"/>
                        <a14:foregroundMark x1="2624" y1="15522" x2="2332" y2="14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535" y="2377925"/>
            <a:ext cx="3204132" cy="6569563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0ADE434A-07E5-5806-6F93-8E930D2E51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791" b="99311" l="575" r="96552">
                        <a14:foregroundMark x1="65230" y1="4821" x2="10057" y2="5923"/>
                        <a14:foregroundMark x1="80747" y1="6749" x2="32471" y2="28788"/>
                        <a14:foregroundMark x1="32471" y1="28788" x2="25287" y2="37879"/>
                        <a14:foregroundMark x1="27874" y1="15427" x2="29310" y2="78788"/>
                        <a14:foregroundMark x1="11494" y1="11433" x2="16667" y2="43251"/>
                        <a14:foregroundMark x1="16667" y1="43251" x2="28161" y2="62810"/>
                        <a14:foregroundMark x1="28161" y1="62810" x2="52586" y2="83609"/>
                        <a14:foregroundMark x1="65230" y1="26171" x2="37069" y2="63774"/>
                        <a14:foregroundMark x1="37069" y1="63774" x2="33333" y2="73278"/>
                        <a14:foregroundMark x1="74425" y1="31956" x2="53448" y2="95041"/>
                        <a14:foregroundMark x1="53448" y1="95041" x2="53448" y2="95179"/>
                        <a14:foregroundMark x1="73851" y1="94904" x2="15517" y2="95179"/>
                        <a14:foregroundMark x1="8046" y1="81129" x2="8908" y2="95592"/>
                        <a14:foregroundMark x1="9483" y1="95730" x2="23851" y2="96006"/>
                        <a14:foregroundMark x1="23851" y1="96006" x2="66954" y2="94215"/>
                        <a14:foregroundMark x1="66954" y1="94215" x2="82471" y2="96419"/>
                        <a14:foregroundMark x1="82471" y1="96419" x2="89655" y2="96143"/>
                        <a14:foregroundMark x1="88793" y1="81956" x2="88793" y2="67769"/>
                        <a14:foregroundMark x1="82184" y1="23691" x2="67816" y2="12948"/>
                        <a14:foregroundMark x1="81034" y1="3581" x2="22126" y2="3994"/>
                        <a14:foregroundMark x1="82471" y1="11157" x2="84770" y2="39256"/>
                        <a14:foregroundMark x1="91379" y1="5647" x2="69540" y2="4959"/>
                        <a14:foregroundMark x1="89943" y1="3444" x2="80747" y2="3581"/>
                        <a14:foregroundMark x1="92816" y1="4408" x2="93966" y2="12810"/>
                        <a14:foregroundMark x1="95977" y1="13361" x2="95402" y2="32507"/>
                        <a14:foregroundMark x1="96552" y1="39532" x2="96552" y2="46832"/>
                        <a14:foregroundMark x1="95690" y1="51653" x2="95402" y2="60882"/>
                        <a14:foregroundMark x1="95402" y1="60882" x2="94828" y2="61708"/>
                        <a14:foregroundMark x1="79598" y1="47934" x2="79598" y2="64050"/>
                        <a14:foregroundMark x1="79598" y1="65978" x2="78161" y2="73003"/>
                        <a14:foregroundMark x1="2074" y1="40634" x2="2874" y2="49311"/>
                        <a14:foregroundMark x1="1350" y1="18658" x2="1437" y2="16116"/>
                        <a14:foregroundMark x1="1301" y1="20083" x2="1312" y2="19775"/>
                        <a14:foregroundMark x1="1437" y1="16116" x2="5172" y2="8402"/>
                        <a14:foregroundMark x1="5172" y1="8402" x2="5172" y2="8402"/>
                        <a14:foregroundMark x1="15517" y1="4408" x2="9195" y2="5234"/>
                        <a14:foregroundMark x1="5747" y1="3857" x2="2586" y2="8540"/>
                        <a14:foregroundMark x1="9195" y1="1791" x2="3736" y2="6198"/>
                        <a14:foregroundMark x1="1952" y1="19813" x2="1947" y2="20069"/>
                        <a14:foregroundMark x1="2011" y1="16804" x2="1974" y2="18696"/>
                        <a14:foregroundMark x1="2874" y1="19868" x2="2874" y2="39118"/>
                        <a14:foregroundMark x1="2874" y1="16942" x2="2874" y2="18749"/>
                        <a14:foregroundMark x1="2874" y1="47521" x2="3448" y2="84986"/>
                        <a14:foregroundMark x1="1149" y1="88843" x2="1149" y2="88981"/>
                        <a14:foregroundMark x1="32759" y1="19284" x2="39368" y2="19559"/>
                        <a14:foregroundMark x1="86494" y1="42700" x2="84770" y2="54683"/>
                        <a14:foregroundMark x1="95690" y1="67080" x2="95977" y2="89394"/>
                        <a14:foregroundMark x1="59483" y1="99311" x2="23851" y2="98760"/>
                        <a14:foregroundMark x1="1437" y1="91736" x2="1437" y2="91736"/>
                        <a14:foregroundMark x1="95402" y1="63223" x2="95690" y2="67769"/>
                        <a14:backgroundMark x1="318" y1="16942" x2="287" y2="16391"/>
                        <a14:backgroundMark x1="862" y1="39118" x2="862" y2="40634"/>
                        <a14:backgroundMark x1="287" y1="16942" x2="287" y2="14738"/>
                        <a14:backgroundMark x1="287" y1="18595" x2="0" y2="19697"/>
                        <a14:backgroundMark x1="269" y1="91736" x2="287" y2="91598"/>
                        <a14:backgroundMark x1="0" y1="93802" x2="269" y2="91736"/>
                        <a14:backgroundMark x1="0" y1="89532" x2="0" y2="91736"/>
                        <a14:backgroundMark x1="287" y1="88981" x2="287" y2="90634"/>
                        <a14:backgroundMark x1="287" y1="89118" x2="0" y2="91598"/>
                        <a14:backgroundMark x1="575" y1="92149" x2="287" y2="94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87" y="2311117"/>
            <a:ext cx="3204131" cy="6569562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A6CE78BB-BB66-C3BB-D1C1-03A994CB8D69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C10AA8D6-9FA8-1583-807E-7D48A246893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7" name="Freeform 25">
                <a:extLst>
                  <a:ext uri="{FF2B5EF4-FFF2-40B4-BE49-F238E27FC236}">
                    <a16:creationId xmlns:a16="http://schemas.microsoft.com/office/drawing/2014/main" id="{8C40F01A-A634-3AC4-E363-917B5729F133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8" name="TextBox 26">
                <a:extLst>
                  <a:ext uri="{FF2B5EF4-FFF2-40B4-BE49-F238E27FC236}">
                    <a16:creationId xmlns:a16="http://schemas.microsoft.com/office/drawing/2014/main" id="{14B7925D-4552-658E-AA9E-A30CF75225D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941F5D6F-7559-B09B-B056-14665903B230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  <a:r>
                <a:rPr lang="en-US" altLang="zh-TW" sz="4800" dirty="0">
                  <a:solidFill>
                    <a:srgbClr val="397DC9"/>
                  </a:solidFill>
                  <a:latin typeface="Noto Sans T Chinese Bold"/>
                </a:rPr>
                <a:t>4</a:t>
              </a:r>
              <a:endParaRPr lang="en-US" sz="4800" dirty="0">
                <a:solidFill>
                  <a:srgbClr val="397DC9"/>
                </a:solidFill>
                <a:latin typeface="Noto Sans T Chines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42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44535" y="4706307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9499" dirty="0">
                <a:solidFill>
                  <a:srgbClr val="1B4262"/>
                </a:solidFill>
                <a:latin typeface="Marykate"/>
              </a:rPr>
              <a:t>07 </a:t>
            </a:r>
            <a:r>
              <a:rPr lang="en-US" altLang="zh-TW" sz="9499" dirty="0" err="1">
                <a:solidFill>
                  <a:srgbClr val="1B4262"/>
                </a:solidFill>
                <a:latin typeface="Marykate"/>
              </a:rPr>
              <a:t>預期成果</a:t>
            </a:r>
            <a:endParaRPr lang="en-US" altLang="zh-TW" sz="9499" dirty="0">
              <a:solidFill>
                <a:srgbClr val="1B4262"/>
              </a:solidFill>
              <a:latin typeface="Marykate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29E52BB0-579B-E2D7-AD0C-F9EA336DBDAC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810F956E-5899-6983-1718-C9D0F10E9F39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FC116531-EF90-FC3E-76CE-B388AFDE4359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5E6486E9-DDD7-5B14-BBE3-050EB6D7E3C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56AF2BBA-89DF-74C4-31FE-1737DEE45AB5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  <a:r>
                <a:rPr lang="en-US" altLang="zh-TW" sz="4800" dirty="0">
                  <a:solidFill>
                    <a:srgbClr val="397DC9"/>
                  </a:solidFill>
                  <a:latin typeface="Noto Sans T Chinese Bold"/>
                </a:rPr>
                <a:t>5</a:t>
              </a:r>
              <a:endParaRPr lang="en-US" sz="4800" dirty="0">
                <a:solidFill>
                  <a:srgbClr val="397DC9"/>
                </a:solidFill>
                <a:latin typeface="Noto Sans T Chines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21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24387" t="60680"/>
          <a:stretch/>
        </p:blipFill>
        <p:spPr>
          <a:xfrm>
            <a:off x="0" y="0"/>
            <a:ext cx="10405199" cy="55651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r="21883" b="56520"/>
          <a:stretch/>
        </p:blipFill>
        <p:spPr>
          <a:xfrm>
            <a:off x="11511932" y="6947325"/>
            <a:ext cx="6776068" cy="33272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rcRect r="50000"/>
          <a:stretch/>
        </p:blipFill>
        <p:spPr>
          <a:xfrm>
            <a:off x="15141061" y="2810706"/>
            <a:ext cx="3146939" cy="56129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>
            <a:alphaModFix amt="25000"/>
          </a:blip>
          <a:srcRect l="12631" t="34247" r="11031"/>
          <a:stretch/>
        </p:blipFill>
        <p:spPr>
          <a:xfrm rot="17995298">
            <a:off x="-1805018" y="2426026"/>
            <a:ext cx="4836261" cy="46532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394441" y="2594759"/>
            <a:ext cx="3082176" cy="2867880"/>
            <a:chOff x="0" y="0"/>
            <a:chExt cx="4109568" cy="382384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2448134"/>
              <a:ext cx="1335686" cy="1375706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500358" y="2613212"/>
              <a:ext cx="983836" cy="105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48"/>
                </a:lnSpc>
              </a:pPr>
              <a:r>
                <a:rPr lang="en-US" sz="5300" dirty="0">
                  <a:solidFill>
                    <a:srgbClr val="392515"/>
                  </a:solidFill>
                  <a:latin typeface="Gautami" panose="020B0502040204020203" pitchFamily="34" charset="0"/>
                </a:rPr>
                <a:t>1.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484193" y="2737843"/>
              <a:ext cx="2625375" cy="729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dirty="0" err="1">
                  <a:solidFill>
                    <a:srgbClr val="1B4262"/>
                  </a:solidFill>
                  <a:ea typeface="Noto Sans T Chinese Bold"/>
                </a:rPr>
                <a:t>緩解情緒</a:t>
              </a:r>
              <a:endParaRPr lang="en-US" sz="3300" dirty="0">
                <a:solidFill>
                  <a:srgbClr val="1B4262"/>
                </a:solidFill>
                <a:ea typeface="Noto Sans T Chinese Bold"/>
              </a:endParaRP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297586" y="0"/>
              <a:ext cx="2811982" cy="2603687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2075499" y="2077770"/>
            <a:ext cx="3773544" cy="3384870"/>
            <a:chOff x="0" y="0"/>
            <a:chExt cx="5031392" cy="451316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3133172"/>
              <a:ext cx="1339842" cy="1379987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522118" y="3320497"/>
              <a:ext cx="1216943" cy="105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48"/>
                </a:lnSpc>
              </a:pPr>
              <a:r>
                <a:rPr lang="en-US" sz="5300" dirty="0">
                  <a:solidFill>
                    <a:srgbClr val="392515"/>
                  </a:solidFill>
                  <a:latin typeface="Gautami" panose="020B0502040204020203" pitchFamily="34" charset="0"/>
                </a:rPr>
                <a:t>3.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494799" y="3445128"/>
              <a:ext cx="3536592" cy="729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>
                  <a:solidFill>
                    <a:srgbClr val="1B4262"/>
                  </a:solidFill>
                  <a:ea typeface="Noto Sans T Chinese Bold"/>
                </a:rPr>
                <a:t>填寫日誌功能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1"/>
            <a:srcRect l="58006" t="29624" r="36382" b="29903"/>
            <a:stretch>
              <a:fillRect/>
            </a:stretch>
          </p:blipFill>
          <p:spPr>
            <a:xfrm>
              <a:off x="3427914" y="583170"/>
              <a:ext cx="460271" cy="2366763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2"/>
            <a:srcRect l="8460" r="34610"/>
            <a:stretch>
              <a:fillRect/>
            </a:stretch>
          </p:blipFill>
          <p:spPr>
            <a:xfrm>
              <a:off x="1491199" y="0"/>
              <a:ext cx="2396986" cy="3508733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4172300" y="6696542"/>
            <a:ext cx="3009784" cy="2423497"/>
            <a:chOff x="0" y="0"/>
            <a:chExt cx="4013045" cy="3231329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0" y="1942439"/>
              <a:ext cx="1379163" cy="1288891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291379" y="2064109"/>
              <a:ext cx="1216943" cy="105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48"/>
                </a:lnSpc>
              </a:pPr>
              <a:r>
                <a:rPr lang="en-US" sz="5300" dirty="0">
                  <a:solidFill>
                    <a:srgbClr val="392515"/>
                  </a:solidFill>
                  <a:latin typeface="Gautami" panose="020B0502040204020203" pitchFamily="34" charset="0"/>
                </a:rPr>
                <a:t>4.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508322" y="2277425"/>
              <a:ext cx="2504723" cy="729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>
                  <a:solidFill>
                    <a:srgbClr val="1B4262"/>
                  </a:solidFill>
                  <a:ea typeface="Noto Sans T Chinese Bold"/>
                </a:rPr>
                <a:t>測驗紀錄</a:t>
              </a:r>
            </a:p>
          </p:txBody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1508322" y="0"/>
              <a:ext cx="1856176" cy="1856176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7105986" y="2789925"/>
            <a:ext cx="3561205" cy="2672715"/>
            <a:chOff x="0" y="0"/>
            <a:chExt cx="4748273" cy="3563620"/>
          </a:xfrm>
        </p:grpSpPr>
        <p:sp>
          <p:nvSpPr>
            <p:cNvPr id="23" name="TextBox 23"/>
            <p:cNvSpPr txBox="1"/>
            <p:nvPr/>
          </p:nvSpPr>
          <p:spPr>
            <a:xfrm>
              <a:off x="1599878" y="2546913"/>
              <a:ext cx="2595543" cy="729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>
                  <a:solidFill>
                    <a:srgbClr val="1B4262"/>
                  </a:solidFill>
                  <a:ea typeface="Noto Sans T Chinese Bold"/>
                </a:rPr>
                <a:t>紓壓遊戲</a:t>
              </a:r>
            </a:p>
          </p:txBody>
        </p: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0" y="2326495"/>
              <a:ext cx="1323772" cy="1237125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382935" y="2422282"/>
              <a:ext cx="1216943" cy="105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48"/>
                </a:lnSpc>
              </a:pPr>
              <a:r>
                <a:rPr lang="en-US" sz="5300" dirty="0">
                  <a:solidFill>
                    <a:srgbClr val="392515"/>
                  </a:solidFill>
                  <a:latin typeface="Gautami" panose="020B0502040204020203" pitchFamily="34" charset="0"/>
                </a:rPr>
                <a:t>2.</a:t>
              </a:r>
            </a:p>
          </p:txBody>
        </p: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>
            <a:xfrm>
              <a:off x="1316647" y="0"/>
              <a:ext cx="3431626" cy="2383073"/>
            </a:xfrm>
            <a:prstGeom prst="rect">
              <a:avLst/>
            </a:prstGeom>
          </p:spPr>
        </p:pic>
      </p:grpSp>
      <p:grpSp>
        <p:nvGrpSpPr>
          <p:cNvPr id="27" name="Group 27"/>
          <p:cNvGrpSpPr/>
          <p:nvPr/>
        </p:nvGrpSpPr>
        <p:grpSpPr>
          <a:xfrm>
            <a:off x="9340469" y="6084466"/>
            <a:ext cx="5083936" cy="3173834"/>
            <a:chOff x="0" y="0"/>
            <a:chExt cx="6778581" cy="4231779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0" y="2731948"/>
              <a:ext cx="1456199" cy="1499830"/>
            </a:xfrm>
            <a:prstGeom prst="rect">
              <a:avLst/>
            </a:prstGeom>
          </p:spPr>
        </p:pic>
        <p:sp>
          <p:nvSpPr>
            <p:cNvPr id="29" name="TextBox 29"/>
            <p:cNvSpPr txBox="1"/>
            <p:nvPr/>
          </p:nvSpPr>
          <p:spPr>
            <a:xfrm>
              <a:off x="430468" y="2959089"/>
              <a:ext cx="1216943" cy="105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48"/>
                </a:lnSpc>
              </a:pPr>
              <a:r>
                <a:rPr lang="en-US" sz="5300" dirty="0">
                  <a:solidFill>
                    <a:srgbClr val="392515"/>
                  </a:solidFill>
                  <a:latin typeface="Gautami" panose="020B0502040204020203" pitchFamily="34" charset="0"/>
                </a:rPr>
                <a:t>5.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585886" y="3004849"/>
              <a:ext cx="5192694" cy="729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>
                  <a:solidFill>
                    <a:srgbClr val="1B4262"/>
                  </a:solidFill>
                  <a:ea typeface="Noto Sans T Chinese Bold"/>
                </a:rPr>
                <a:t>更多紓解壓力的方法</a:t>
              </a: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21"/>
            <a:srcRect l="67986" t="34708" r="7806" b="33811"/>
            <a:stretch>
              <a:fillRect/>
            </a:stretch>
          </p:blipFill>
          <p:spPr>
            <a:xfrm rot="-2272512">
              <a:off x="3119399" y="414296"/>
              <a:ext cx="2259986" cy="2653272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22"/>
            <a:srcRect l="14339" t="17973" r="31286" b="29215"/>
            <a:stretch>
              <a:fillRect/>
            </a:stretch>
          </p:blipFill>
          <p:spPr>
            <a:xfrm rot="3553668">
              <a:off x="2078889" y="944962"/>
              <a:ext cx="1966888" cy="1591939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-250189" y="590546"/>
            <a:ext cx="6563104" cy="96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預期成果</a:t>
            </a:r>
            <a:endParaRPr lang="en-US" sz="75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ea typeface="Intro"/>
            </a:endParaRP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177F7855-4519-44E2-87D7-F6D0DAA577C4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40" name="Group 24">
              <a:extLst>
                <a:ext uri="{FF2B5EF4-FFF2-40B4-BE49-F238E27FC236}">
                  <a16:creationId xmlns:a16="http://schemas.microsoft.com/office/drawing/2014/main" id="{A17F9AB5-2315-F085-C653-0463F0E93DD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A2B676BB-E4BD-4768-565A-07920F73012B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43" name="TextBox 26">
                <a:extLst>
                  <a:ext uri="{FF2B5EF4-FFF2-40B4-BE49-F238E27FC236}">
                    <a16:creationId xmlns:a16="http://schemas.microsoft.com/office/drawing/2014/main" id="{05ADA169-D21F-3C16-9727-D75F8C170A6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41" name="TextBox 27">
              <a:extLst>
                <a:ext uri="{FF2B5EF4-FFF2-40B4-BE49-F238E27FC236}">
                  <a16:creationId xmlns:a16="http://schemas.microsoft.com/office/drawing/2014/main" id="{53520C4B-491D-8BC2-EC11-03B844DF29A6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  <a:r>
                <a:rPr lang="en-US" altLang="zh-TW" sz="4800" dirty="0">
                  <a:solidFill>
                    <a:srgbClr val="397DC9"/>
                  </a:solidFill>
                  <a:latin typeface="Noto Sans T Chinese Bold"/>
                </a:rPr>
                <a:t>6</a:t>
              </a:r>
              <a:endParaRPr lang="en-US" sz="4800" dirty="0">
                <a:solidFill>
                  <a:srgbClr val="397DC9"/>
                </a:solidFill>
                <a:latin typeface="Noto Sans T Chinese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44535" y="4706307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2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499" b="0" i="0" u="none" strike="noStrike" kern="1200" cap="none" spc="0" normalizeH="0" baseline="0" noProof="0" dirty="0">
                <a:ln>
                  <a:noFill/>
                </a:ln>
                <a:solidFill>
                  <a:srgbClr val="1B4262"/>
                </a:solidFill>
                <a:effectLst/>
                <a:uLnTx/>
                <a:uFillTx/>
                <a:latin typeface="Marykate"/>
                <a:ea typeface="+mn-ea"/>
                <a:cs typeface="+mn-cs"/>
              </a:rPr>
              <a:t>08 </a:t>
            </a:r>
            <a:r>
              <a:rPr kumimoji="0" lang="en-US" altLang="zh-TW" sz="9499" b="0" i="0" u="none" strike="noStrike" kern="1200" cap="none" spc="0" normalizeH="0" baseline="0" noProof="0" dirty="0" err="1">
                <a:ln>
                  <a:noFill/>
                </a:ln>
                <a:solidFill>
                  <a:srgbClr val="1B4262"/>
                </a:solidFill>
                <a:effectLst/>
                <a:uLnTx/>
                <a:uFillTx/>
                <a:latin typeface="Marykate"/>
                <a:ea typeface="+mn-ea"/>
                <a:cs typeface="+mn-cs"/>
              </a:rPr>
              <a:t>參考文獻</a:t>
            </a:r>
            <a:endParaRPr kumimoji="0" lang="en-US" altLang="zh-TW" sz="9499" b="0" i="0" u="none" strike="noStrike" kern="1200" cap="none" spc="0" normalizeH="0" baseline="0" noProof="0" dirty="0">
              <a:ln>
                <a:noFill/>
              </a:ln>
              <a:solidFill>
                <a:srgbClr val="1B4262"/>
              </a:solidFill>
              <a:effectLst/>
              <a:uLnTx/>
              <a:uFillTx/>
              <a:latin typeface="Marykate"/>
              <a:ea typeface="+mn-ea"/>
              <a:cs typeface="+mn-cs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55FE0585-A242-CA2E-2329-5E25E8CBAA9D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B27D5131-35EE-B608-F9C3-45804FA9C1B7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0929BBB9-EA30-81F5-5D0D-FBCCED5C2807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8DE0B827-1CB1-5627-6151-12085D60D2F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E2B8AB26-8FC8-AB4B-FD5F-B32EAD8469BC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  <a:r>
                <a:rPr lang="en-US" altLang="zh-TW" sz="4800" dirty="0">
                  <a:solidFill>
                    <a:srgbClr val="397DC9"/>
                  </a:solidFill>
                  <a:latin typeface="Noto Sans T Chinese Bold"/>
                </a:rPr>
                <a:t>7</a:t>
              </a:r>
              <a:endParaRPr lang="en-US" sz="4800" dirty="0">
                <a:solidFill>
                  <a:srgbClr val="397DC9"/>
                </a:solidFill>
                <a:latin typeface="Noto Sans T Chines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70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292140" y="8557602"/>
            <a:ext cx="12384105" cy="4152396"/>
            <a:chOff x="0" y="0"/>
            <a:chExt cx="18938240" cy="6350000"/>
          </a:xfrm>
        </p:grpSpPr>
        <p:sp>
          <p:nvSpPr>
            <p:cNvPr id="3" name="Freeform 3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C4DDF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solidFill>
              <a:srgbClr val="FAFCFC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996120" flipH="1">
            <a:off x="16338271" y="7162735"/>
            <a:ext cx="621493" cy="108795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0" y="-1409807"/>
            <a:ext cx="1717647" cy="2362460"/>
            <a:chOff x="0" y="0"/>
            <a:chExt cx="2290196" cy="314994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8520" y="2494689"/>
              <a:ext cx="566737" cy="566737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489535" y="108163"/>
              <a:ext cx="692499" cy="69249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06621">
            <a:off x="4849701" y="9307514"/>
            <a:ext cx="537707" cy="537707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4743712" y="-952653"/>
            <a:ext cx="1905306" cy="1905306"/>
            <a:chOff x="0" y="0"/>
            <a:chExt cx="2540408" cy="2540408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968189" y="1271880"/>
            <a:ext cx="16291111" cy="6132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6"/>
              </a:lnSpc>
            </a:pPr>
            <a:r>
              <a:rPr lang="en-US" sz="2400" dirty="0" err="1">
                <a:solidFill>
                  <a:srgbClr val="1B4262"/>
                </a:solidFill>
                <a:ea typeface="Noto Sans T Chinese Bold"/>
              </a:rPr>
              <a:t>美國心理學會：https</a:t>
            </a:r>
            <a:r>
              <a:rPr lang="en-US" sz="2400" dirty="0">
                <a:solidFill>
                  <a:srgbClr val="1B4262"/>
                </a:solidFill>
                <a:ea typeface="Noto Sans T Chinese Bold"/>
              </a:rPr>
              <a:t>://tw.news.yahoo.com/news%2F%E5%A4%A7%E5%AD%B8%E7%94%9F%E5%AD%B8%E6%A5%AD%E5%A3%93%E5%8A%9B%E6%83%A1%E5%8C%96%E5%BF%83%E7%90%86%E5%81%A5%E5%BA%B7-%E5%B0%88%E5%AE%B6-%E5%A5%B3%E5%AD%B8%E7%94%9F%E5%8F%8A%E5%A4%A7%E4%BA%8C%E5%AD%B8%E7%94%9F%E5%BD%B1%E9%9F%BF%E6%9B%B4%E5%9A%B4%E9%87%8D-100000760.html</a:t>
            </a:r>
          </a:p>
          <a:p>
            <a:pPr>
              <a:lnSpc>
                <a:spcPts val="3196"/>
              </a:lnSpc>
            </a:pPr>
            <a:endParaRPr lang="en-US" sz="2400" dirty="0">
              <a:solidFill>
                <a:srgbClr val="1B4262"/>
              </a:solidFill>
              <a:ea typeface="Noto Sans T Chinese Bold"/>
            </a:endParaRPr>
          </a:p>
          <a:p>
            <a:pPr>
              <a:lnSpc>
                <a:spcPts val="3196"/>
              </a:lnSpc>
            </a:pPr>
            <a:r>
              <a:rPr lang="en-US" sz="2400" dirty="0" err="1">
                <a:solidFill>
                  <a:srgbClr val="1B4262"/>
                </a:solidFill>
                <a:ea typeface="Noto Sans T Chinese Bold"/>
              </a:rPr>
              <a:t>衛生福利部：https</a:t>
            </a:r>
            <a:r>
              <a:rPr lang="en-US" sz="2400" dirty="0">
                <a:solidFill>
                  <a:srgbClr val="1B4262"/>
                </a:solidFill>
                <a:ea typeface="Noto Sans T Chinese Bold"/>
              </a:rPr>
              <a:t>://dep.mohw.gov.tw/DOMHAOH/cp-4904-8883-107.html</a:t>
            </a:r>
          </a:p>
          <a:p>
            <a:pPr>
              <a:lnSpc>
                <a:spcPts val="3196"/>
              </a:lnSpc>
            </a:pPr>
            <a:endParaRPr lang="en-US" sz="2400" dirty="0">
              <a:solidFill>
                <a:srgbClr val="1B4262"/>
              </a:solidFill>
              <a:ea typeface="Noto Sans T Chinese Bold"/>
            </a:endParaRPr>
          </a:p>
          <a:p>
            <a:pPr>
              <a:lnSpc>
                <a:spcPts val="3196"/>
              </a:lnSpc>
            </a:pPr>
            <a:r>
              <a:rPr lang="en-US" sz="2400" dirty="0" err="1">
                <a:solidFill>
                  <a:srgbClr val="1B4262"/>
                </a:solidFill>
                <a:ea typeface="Noto Sans T Chinese Bold"/>
              </a:rPr>
              <a:t>寰宇國際文化教育基金會：https</a:t>
            </a:r>
            <a:r>
              <a:rPr lang="en-US" sz="2400" dirty="0">
                <a:solidFill>
                  <a:srgbClr val="1B4262"/>
                </a:solidFill>
                <a:ea typeface="Noto Sans T Chinese Bold"/>
              </a:rPr>
              <a:t>://icef.org.tw/2021/10/27/%E5%B9%B4%E8%BC%95%E4%B8%96%E4%BB%A3%E7%9A%84%E6%86%82%E9%AC%B1%E9%A2%A8%E6%BD%AE-%E9%9D%92%E5%B0%91%E5%B9%B4%E8%87%AA%E6%AE%BA%E9%98%B2%E6%B2%BB/</a:t>
            </a:r>
          </a:p>
          <a:p>
            <a:pPr>
              <a:lnSpc>
                <a:spcPts val="3196"/>
              </a:lnSpc>
            </a:pPr>
            <a:endParaRPr lang="en-US" sz="2400" dirty="0">
              <a:solidFill>
                <a:srgbClr val="1B4262"/>
              </a:solidFill>
              <a:ea typeface="Noto Sans T Chinese Bold"/>
            </a:endParaRPr>
          </a:p>
          <a:p>
            <a:pPr>
              <a:lnSpc>
                <a:spcPts val="3196"/>
              </a:lnSpc>
            </a:pPr>
            <a:r>
              <a:rPr lang="en-US" sz="2400" dirty="0" err="1">
                <a:solidFill>
                  <a:srgbClr val="1B4262"/>
                </a:solidFill>
                <a:ea typeface="Noto Sans T Chinese Bold"/>
              </a:rPr>
              <a:t>社團法人台灣自殺防治協會：https</a:t>
            </a:r>
            <a:r>
              <a:rPr lang="en-US" sz="2400" dirty="0">
                <a:solidFill>
                  <a:srgbClr val="1B4262"/>
                </a:solidFill>
                <a:ea typeface="Noto Sans T Chinese Bold"/>
              </a:rPr>
              <a:t>://www.tsos.org.tw/web/page/bsrs</a:t>
            </a:r>
          </a:p>
          <a:p>
            <a:pPr>
              <a:lnSpc>
                <a:spcPts val="3196"/>
              </a:lnSpc>
            </a:pPr>
            <a:endParaRPr lang="en-US" sz="2400" dirty="0">
              <a:solidFill>
                <a:srgbClr val="1B4262"/>
              </a:solidFill>
              <a:ea typeface="Noto Sans T Chinese Bold"/>
            </a:endParaRPr>
          </a:p>
          <a:p>
            <a:pPr>
              <a:lnSpc>
                <a:spcPts val="3196"/>
              </a:lnSpc>
            </a:pPr>
            <a:r>
              <a:rPr lang="en-US" sz="2400" dirty="0" err="1">
                <a:solidFill>
                  <a:srgbClr val="1B4262"/>
                </a:solidFill>
                <a:ea typeface="Noto Sans T Chinese Bold"/>
              </a:rPr>
              <a:t>董事基金會：https</a:t>
            </a:r>
            <a:r>
              <a:rPr lang="en-US" sz="2400" dirty="0">
                <a:solidFill>
                  <a:srgbClr val="1B4262"/>
                </a:solidFill>
                <a:ea typeface="Noto Sans T Chinese Bold"/>
              </a:rPr>
              <a:t>://www.jtf.org.tw/psyche/melancholia/overblue.asp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7907" y="8614727"/>
            <a:ext cx="835744" cy="122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endParaRPr/>
          </a:p>
        </p:txBody>
      </p:sp>
      <p:pic>
        <p:nvPicPr>
          <p:cNvPr id="30" name="Picture 8">
            <a:extLst>
              <a:ext uri="{FF2B5EF4-FFF2-40B4-BE49-F238E27FC236}">
                <a16:creationId xmlns:a16="http://schemas.microsoft.com/office/drawing/2014/main" id="{1270B22F-7A8D-590D-BD8B-0C0A8F85914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2306" t="-3665" r="-5063" b="13641"/>
          <a:stretch/>
        </p:blipFill>
        <p:spPr>
          <a:xfrm>
            <a:off x="2608354" y="8753596"/>
            <a:ext cx="2019931" cy="1530422"/>
          </a:xfrm>
          <a:prstGeom prst="rect">
            <a:avLst/>
          </a:prstGeom>
        </p:spPr>
      </p:pic>
      <p:pic>
        <p:nvPicPr>
          <p:cNvPr id="31" name="Picture 17">
            <a:extLst>
              <a:ext uri="{FF2B5EF4-FFF2-40B4-BE49-F238E27FC236}">
                <a16:creationId xmlns:a16="http://schemas.microsoft.com/office/drawing/2014/main" id="{5C27D6A0-75CF-6927-ED03-870E06BF53B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5381" r="25964"/>
          <a:stretch/>
        </p:blipFill>
        <p:spPr>
          <a:xfrm>
            <a:off x="16895180" y="-128394"/>
            <a:ext cx="1392820" cy="1438527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BB5F6895-B1C7-AB0A-1453-75F99D978052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9A53A88B-6E8F-C46F-DBB6-4DB6D45E6AA9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7CCCEE9-4F9A-A781-313C-C2AE3BC53895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DA725F-51B6-918E-5613-F10B938EB1B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5" name="TextBox 27">
              <a:extLst>
                <a:ext uri="{FF2B5EF4-FFF2-40B4-BE49-F238E27FC236}">
                  <a16:creationId xmlns:a16="http://schemas.microsoft.com/office/drawing/2014/main" id="{7A19476D-2F00-FF1E-98EB-E8F9F561D09A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  <a:r>
                <a:rPr lang="en-US" altLang="zh-TW" sz="4800" dirty="0">
                  <a:solidFill>
                    <a:srgbClr val="397DC9"/>
                  </a:solidFill>
                  <a:latin typeface="Noto Sans T Chinese Bold"/>
                </a:rPr>
                <a:t>8</a:t>
              </a:r>
              <a:endParaRPr lang="en-US" sz="4800" dirty="0">
                <a:solidFill>
                  <a:srgbClr val="397DC9"/>
                </a:solidFill>
                <a:latin typeface="Noto Sans T Chinese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45821" y="4838570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9499" dirty="0">
                <a:solidFill>
                  <a:srgbClr val="1B4262"/>
                </a:solidFill>
                <a:latin typeface="Marykate"/>
              </a:rPr>
              <a:t>Thank you for listening.</a:t>
            </a: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F4E5B852-D0BF-6E6D-590E-D100A40F5AD0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7" name="Group 24">
              <a:extLst>
                <a:ext uri="{FF2B5EF4-FFF2-40B4-BE49-F238E27FC236}">
                  <a16:creationId xmlns:a16="http://schemas.microsoft.com/office/drawing/2014/main" id="{13B676AB-0052-A061-94E8-7A3D72A9740B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1" name="Freeform 25">
                <a:extLst>
                  <a:ext uri="{FF2B5EF4-FFF2-40B4-BE49-F238E27FC236}">
                    <a16:creationId xmlns:a16="http://schemas.microsoft.com/office/drawing/2014/main" id="{5AF1726A-12B5-400A-D266-BDA41B84DAF5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2" name="TextBox 26">
                <a:extLst>
                  <a:ext uri="{FF2B5EF4-FFF2-40B4-BE49-F238E27FC236}">
                    <a16:creationId xmlns:a16="http://schemas.microsoft.com/office/drawing/2014/main" id="{9FADB676-44DC-3F13-9E27-E31E827265E6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8" name="TextBox 27">
              <a:extLst>
                <a:ext uri="{FF2B5EF4-FFF2-40B4-BE49-F238E27FC236}">
                  <a16:creationId xmlns:a16="http://schemas.microsoft.com/office/drawing/2014/main" id="{F0727744-CA05-4503-CC94-512BE11A6F21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  <a:r>
                <a:rPr lang="en-US" altLang="zh-TW" sz="4800" dirty="0">
                  <a:solidFill>
                    <a:srgbClr val="397DC9"/>
                  </a:solidFill>
                  <a:latin typeface="Noto Sans T Chinese Bold"/>
                </a:rPr>
                <a:t>9</a:t>
              </a:r>
              <a:endParaRPr lang="en-US" sz="4800" dirty="0">
                <a:solidFill>
                  <a:srgbClr val="397DC9"/>
                </a:solidFill>
                <a:latin typeface="Noto Sans T Chines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720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71254" y="4891865"/>
            <a:ext cx="12663439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8800" dirty="0">
                <a:solidFill>
                  <a:srgbClr val="1B4262"/>
                </a:solidFill>
                <a:latin typeface="Marykate"/>
              </a:rPr>
              <a:t>01 </a:t>
            </a:r>
            <a:r>
              <a:rPr lang="en-US" altLang="zh-TW" sz="8800" dirty="0" err="1">
                <a:solidFill>
                  <a:srgbClr val="1B4262"/>
                </a:solidFill>
                <a:latin typeface="Marykate"/>
              </a:rPr>
              <a:t>背景與動機</a:t>
            </a:r>
            <a:endParaRPr lang="en-US" altLang="zh-TW" sz="8800" dirty="0">
              <a:solidFill>
                <a:srgbClr val="1B4262"/>
              </a:solidFill>
              <a:latin typeface="Marykate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BD5A31A9-B675-53CD-1BC0-56B2DD3EEFEA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4" name="Group 24">
              <a:extLst>
                <a:ext uri="{FF2B5EF4-FFF2-40B4-BE49-F238E27FC236}">
                  <a16:creationId xmlns:a16="http://schemas.microsoft.com/office/drawing/2014/main" id="{82368651-3855-29DA-BD40-3B94982ADD61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0" name="Freeform 25">
                <a:extLst>
                  <a:ext uri="{FF2B5EF4-FFF2-40B4-BE49-F238E27FC236}">
                    <a16:creationId xmlns:a16="http://schemas.microsoft.com/office/drawing/2014/main" id="{DBF0C365-8872-115C-2B1C-073988751AFB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1" name="TextBox 26">
                <a:extLst>
                  <a:ext uri="{FF2B5EF4-FFF2-40B4-BE49-F238E27FC236}">
                    <a16:creationId xmlns:a16="http://schemas.microsoft.com/office/drawing/2014/main" id="{553D147E-9F5B-57BC-369C-BBF6B3739C9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EB18769B-A5F8-34DC-AFB5-08D57F94449E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55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sp>
        <p:nvSpPr>
          <p:cNvPr id="9" name="TextBox 49">
            <a:extLst>
              <a:ext uri="{FF2B5EF4-FFF2-40B4-BE49-F238E27FC236}">
                <a16:creationId xmlns:a16="http://schemas.microsoft.com/office/drawing/2014/main" id="{5EB8707D-6394-24DE-89F4-913A33CDA9F9}"/>
              </a:ext>
            </a:extLst>
          </p:cNvPr>
          <p:cNvSpPr txBox="1"/>
          <p:nvPr/>
        </p:nvSpPr>
        <p:spPr>
          <a:xfrm>
            <a:off x="3581400" y="5477848"/>
            <a:ext cx="10541297" cy="883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13800" dirty="0">
                <a:solidFill>
                  <a:srgbClr val="1B4262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Krungthep" panose="02000400000000000000" pitchFamily="2" charset="-34"/>
              </a:rPr>
              <a:t>Q &amp; A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2DBF7FC-D070-13BD-63E5-F3BDE5102B73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6" name="Group 24">
              <a:extLst>
                <a:ext uri="{FF2B5EF4-FFF2-40B4-BE49-F238E27FC236}">
                  <a16:creationId xmlns:a16="http://schemas.microsoft.com/office/drawing/2014/main" id="{82442644-69E4-0BE9-85DF-7FC6F2614652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8" name="Freeform 25">
                <a:extLst>
                  <a:ext uri="{FF2B5EF4-FFF2-40B4-BE49-F238E27FC236}">
                    <a16:creationId xmlns:a16="http://schemas.microsoft.com/office/drawing/2014/main" id="{9DF70E47-1906-C02C-4DB4-D33EFEC25605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1" name="TextBox 26">
                <a:extLst>
                  <a:ext uri="{FF2B5EF4-FFF2-40B4-BE49-F238E27FC236}">
                    <a16:creationId xmlns:a16="http://schemas.microsoft.com/office/drawing/2014/main" id="{591D7972-26D2-A26B-2BA8-B55223D3B1C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7" name="TextBox 27">
              <a:extLst>
                <a:ext uri="{FF2B5EF4-FFF2-40B4-BE49-F238E27FC236}">
                  <a16:creationId xmlns:a16="http://schemas.microsoft.com/office/drawing/2014/main" id="{1DBFBCA7-29CF-2B8A-19A9-662A17AB21E9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altLang="zh-TW" sz="4800" dirty="0">
                  <a:solidFill>
                    <a:srgbClr val="397DC9"/>
                  </a:solidFill>
                  <a:latin typeface="Noto Sans T Chinese Bold"/>
                </a:rPr>
                <a:t>30</a:t>
              </a:r>
              <a:endParaRPr lang="en-US" sz="4800" dirty="0">
                <a:solidFill>
                  <a:srgbClr val="397DC9"/>
                </a:solidFill>
                <a:latin typeface="Noto Sans T Chines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59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C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94" t="1666" r="6988"/>
          <a:stretch>
            <a:fillRect/>
          </a:stretch>
        </p:blipFill>
        <p:spPr>
          <a:xfrm>
            <a:off x="3842269" y="1359419"/>
            <a:ext cx="10603461" cy="7787904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2AF34BCA-0273-91AD-FD72-E1975AF1AA1D}"/>
              </a:ext>
            </a:extLst>
          </p:cNvPr>
          <p:cNvGrpSpPr/>
          <p:nvPr/>
        </p:nvGrpSpPr>
        <p:grpSpPr>
          <a:xfrm>
            <a:off x="12518687" y="1867241"/>
            <a:ext cx="5155163" cy="3386130"/>
            <a:chOff x="12518687" y="1867241"/>
            <a:chExt cx="5155163" cy="3386130"/>
          </a:xfrm>
        </p:grpSpPr>
        <p:sp>
          <p:nvSpPr>
            <p:cNvPr id="3" name="AutoShape 3"/>
            <p:cNvSpPr/>
            <p:nvPr/>
          </p:nvSpPr>
          <p:spPr>
            <a:xfrm flipV="1">
              <a:off x="12518687" y="4559593"/>
              <a:ext cx="1429774" cy="529736"/>
            </a:xfrm>
            <a:prstGeom prst="line">
              <a:avLst/>
            </a:prstGeom>
            <a:ln w="476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4287720" y="1867241"/>
              <a:ext cx="3386130" cy="3386130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003BABA-570C-16B3-AB8F-AEAD14543083}"/>
              </a:ext>
            </a:extLst>
          </p:cNvPr>
          <p:cNvGrpSpPr/>
          <p:nvPr/>
        </p:nvGrpSpPr>
        <p:grpSpPr>
          <a:xfrm>
            <a:off x="1523121" y="1867241"/>
            <a:ext cx="4628983" cy="3684978"/>
            <a:chOff x="1523121" y="1867241"/>
            <a:chExt cx="4628983" cy="3684978"/>
          </a:xfrm>
        </p:grpSpPr>
        <p:sp>
          <p:nvSpPr>
            <p:cNvPr id="5" name="AutoShape 5"/>
            <p:cNvSpPr/>
            <p:nvPr/>
          </p:nvSpPr>
          <p:spPr>
            <a:xfrm flipH="1" flipV="1">
              <a:off x="4897679" y="4537264"/>
              <a:ext cx="1254425" cy="430796"/>
            </a:xfrm>
            <a:prstGeom prst="line">
              <a:avLst/>
            </a:prstGeom>
            <a:ln w="476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5608" r="57157"/>
            <a:stretch>
              <a:fillRect/>
            </a:stretch>
          </p:blipFill>
          <p:spPr>
            <a:xfrm>
              <a:off x="1523121" y="1867241"/>
              <a:ext cx="2744099" cy="3684978"/>
            </a:xfrm>
            <a:prstGeom prst="rect">
              <a:avLst/>
            </a:prstGeom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A9CBC3B9-B9B6-0575-C94F-65AE15FE0F33}"/>
              </a:ext>
            </a:extLst>
          </p:cNvPr>
          <p:cNvGrpSpPr/>
          <p:nvPr/>
        </p:nvGrpSpPr>
        <p:grpSpPr>
          <a:xfrm>
            <a:off x="12498655" y="5505189"/>
            <a:ext cx="4929822" cy="3549787"/>
            <a:chOff x="12498655" y="5505189"/>
            <a:chExt cx="4929822" cy="354978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6080176-831D-A9C2-3889-A5E3CC5103BC}"/>
                </a:ext>
              </a:extLst>
            </p:cNvPr>
            <p:cNvGrpSpPr/>
            <p:nvPr/>
          </p:nvGrpSpPr>
          <p:grpSpPr>
            <a:xfrm>
              <a:off x="12498655" y="5505189"/>
              <a:ext cx="4929822" cy="3549787"/>
              <a:chOff x="12498655" y="5505189"/>
              <a:chExt cx="4929822" cy="3549787"/>
            </a:xfrm>
          </p:grpSpPr>
          <p:sp>
            <p:nvSpPr>
              <p:cNvPr id="8" name="AutoShape 8"/>
              <p:cNvSpPr/>
              <p:nvPr/>
            </p:nvSpPr>
            <p:spPr>
              <a:xfrm>
                <a:off x="12498655" y="6731339"/>
                <a:ext cx="1371502" cy="526513"/>
              </a:xfrm>
              <a:prstGeom prst="line">
                <a:avLst/>
              </a:prstGeom>
              <a:ln w="47625" cap="flat">
                <a:solidFill>
                  <a:srgbClr val="000000"/>
                </a:solidFill>
                <a:prstDash val="solid"/>
                <a:headEnd type="none" w="sm" len="sm"/>
                <a:tailEnd type="arrow" w="med" len="sm"/>
              </a:ln>
            </p:spPr>
          </p:sp>
          <p:pic>
            <p:nvPicPr>
              <p:cNvPr id="9" name="Picture 9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13878690" y="5505189"/>
                <a:ext cx="3549787" cy="3549787"/>
              </a:xfrm>
              <a:prstGeom prst="rect">
                <a:avLst/>
              </a:prstGeom>
            </p:spPr>
          </p:pic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5500404" y="6317101"/>
              <a:ext cx="671181" cy="597351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89843" y="399447"/>
            <a:ext cx="6563104" cy="9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背景與動機</a:t>
            </a:r>
            <a:endParaRPr lang="en-US" sz="7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Intro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ABD57A9-5929-B292-1E1F-23C6BBFCA3A8}"/>
              </a:ext>
            </a:extLst>
          </p:cNvPr>
          <p:cNvGrpSpPr/>
          <p:nvPr/>
        </p:nvGrpSpPr>
        <p:grpSpPr>
          <a:xfrm>
            <a:off x="565142" y="5993064"/>
            <a:ext cx="5580655" cy="2574036"/>
            <a:chOff x="565142" y="5993064"/>
            <a:chExt cx="5580655" cy="2574036"/>
          </a:xfrm>
        </p:grpSpPr>
        <p:sp>
          <p:nvSpPr>
            <p:cNvPr id="7" name="AutoShape 7"/>
            <p:cNvSpPr/>
            <p:nvPr/>
          </p:nvSpPr>
          <p:spPr>
            <a:xfrm flipH="1">
              <a:off x="4909278" y="6935249"/>
              <a:ext cx="1236519" cy="689667"/>
            </a:xfrm>
            <a:prstGeom prst="line">
              <a:avLst/>
            </a:prstGeom>
            <a:ln w="476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565142" y="5993064"/>
              <a:ext cx="4332536" cy="2574036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31EDE80-E8A1-396B-6E2F-B006D39F33A9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14" name="Group 24">
              <a:extLst>
                <a:ext uri="{FF2B5EF4-FFF2-40B4-BE49-F238E27FC236}">
                  <a16:creationId xmlns:a16="http://schemas.microsoft.com/office/drawing/2014/main" id="{2370AF12-C9C4-DE61-C0B2-4F9DD5743D12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6" name="Freeform 25">
                <a:extLst>
                  <a:ext uri="{FF2B5EF4-FFF2-40B4-BE49-F238E27FC236}">
                    <a16:creationId xmlns:a16="http://schemas.microsoft.com/office/drawing/2014/main" id="{A2539275-E047-2107-0CE3-344076FF9261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7" name="TextBox 26">
                <a:extLst>
                  <a:ext uri="{FF2B5EF4-FFF2-40B4-BE49-F238E27FC236}">
                    <a16:creationId xmlns:a16="http://schemas.microsoft.com/office/drawing/2014/main" id="{D5B5FC5E-BE4C-5240-2C84-7F183BC40ED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23758269-5F8E-76AC-B0AD-5D6AC210ADFC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24200" y="5124450"/>
            <a:ext cx="12663439" cy="93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10"/>
              </a:lnSpc>
            </a:pPr>
            <a:r>
              <a:rPr lang="en-US" altLang="zh-TW" sz="8290" dirty="0">
                <a:solidFill>
                  <a:srgbClr val="1B4262"/>
                </a:solidFill>
                <a:latin typeface="Marykate"/>
              </a:rPr>
              <a:t>02 </a:t>
            </a:r>
            <a:r>
              <a:rPr lang="en-US" altLang="zh-TW" sz="8290" dirty="0" err="1">
                <a:solidFill>
                  <a:srgbClr val="1B4262"/>
                </a:solidFill>
                <a:latin typeface="Marykate"/>
              </a:rPr>
              <a:t>情緒壓力來源</a:t>
            </a:r>
            <a:endParaRPr lang="en-US" altLang="zh-TW" sz="8290" dirty="0">
              <a:solidFill>
                <a:srgbClr val="1B4262"/>
              </a:solidFill>
              <a:latin typeface="Marykate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9875FA33-A36A-5763-61CC-67B636724943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4" name="Group 24">
              <a:extLst>
                <a:ext uri="{FF2B5EF4-FFF2-40B4-BE49-F238E27FC236}">
                  <a16:creationId xmlns:a16="http://schemas.microsoft.com/office/drawing/2014/main" id="{263C4C24-EFAF-7093-D1CD-2710FB28693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0" name="Freeform 25">
                <a:extLst>
                  <a:ext uri="{FF2B5EF4-FFF2-40B4-BE49-F238E27FC236}">
                    <a16:creationId xmlns:a16="http://schemas.microsoft.com/office/drawing/2014/main" id="{32E39F38-C90D-9870-0364-C9A298112BB8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1" name="TextBox 26">
                <a:extLst>
                  <a:ext uri="{FF2B5EF4-FFF2-40B4-BE49-F238E27FC236}">
                    <a16:creationId xmlns:a16="http://schemas.microsoft.com/office/drawing/2014/main" id="{4289D899-E1CB-CDB3-303B-27CE781034B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4D3BD24B-BB01-8823-9C26-D0EB5ECE2AB9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818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292140" y="8557602"/>
            <a:ext cx="12384105" cy="4152396"/>
            <a:chOff x="0" y="0"/>
            <a:chExt cx="18938240" cy="6350000"/>
          </a:xfrm>
        </p:grpSpPr>
        <p:sp>
          <p:nvSpPr>
            <p:cNvPr id="3" name="Freeform 3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C4DDF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solidFill>
              <a:srgbClr val="FAFCFC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399150" flipH="1">
            <a:off x="15385618" y="5827369"/>
            <a:ext cx="621493" cy="10879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306" t="-3665" r="-13201" b="13641"/>
          <a:stretch/>
        </p:blipFill>
        <p:spPr>
          <a:xfrm>
            <a:off x="2608355" y="8753596"/>
            <a:ext cx="2173030" cy="153042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0" y="-67583"/>
            <a:ext cx="1717647" cy="2362460"/>
            <a:chOff x="0" y="0"/>
            <a:chExt cx="2290196" cy="314994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8520" y="2494689"/>
              <a:ext cx="566737" cy="566737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489535" y="108163"/>
              <a:ext cx="692499" cy="69249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06621">
            <a:off x="4849701" y="9307514"/>
            <a:ext cx="537707" cy="537707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4743711" y="-896289"/>
            <a:ext cx="1905306" cy="1905306"/>
            <a:chOff x="0" y="0"/>
            <a:chExt cx="2540408" cy="2540408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5381" r="25964"/>
          <a:stretch/>
        </p:blipFill>
        <p:spPr>
          <a:xfrm>
            <a:off x="16946920" y="-67583"/>
            <a:ext cx="1392820" cy="143852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rcRect l="19745" t="34938" r="20294" b="35610"/>
          <a:stretch>
            <a:fillRect/>
          </a:stretch>
        </p:blipFill>
        <p:spPr>
          <a:xfrm>
            <a:off x="3074469" y="1417662"/>
            <a:ext cx="6096006" cy="2444215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589689" y="4794026"/>
            <a:ext cx="11718904" cy="67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10"/>
              </a:lnSpc>
            </a:pPr>
            <a:r>
              <a:rPr lang="en-US" sz="4007" dirty="0" err="1">
                <a:solidFill>
                  <a:srgbClr val="1B4262"/>
                </a:solidFill>
                <a:ea typeface="Noto Sans T Chinese Bold"/>
              </a:rPr>
              <a:t>高達</a:t>
            </a:r>
            <a:r>
              <a:rPr lang="en-US" sz="4007" dirty="0">
                <a:solidFill>
                  <a:srgbClr val="1B4262"/>
                </a:solidFill>
                <a:ea typeface="Noto Sans T Chinese Bold"/>
              </a:rPr>
              <a:t> 87% </a:t>
            </a:r>
            <a:r>
              <a:rPr lang="en-US" sz="4007" dirty="0" err="1">
                <a:solidFill>
                  <a:srgbClr val="1B4262"/>
                </a:solidFill>
                <a:ea typeface="Noto Sans T Chinese Bold"/>
              </a:rPr>
              <a:t>的大學生認為學業是他們主要的壓力來源</a:t>
            </a:r>
            <a:endParaRPr lang="en-US" sz="4007" dirty="0">
              <a:solidFill>
                <a:srgbClr val="1B4262"/>
              </a:solidFill>
              <a:ea typeface="Noto Sans T Chinese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927086" y="9528743"/>
            <a:ext cx="6127679" cy="40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>
                <a:solidFill>
                  <a:srgbClr val="000000"/>
                </a:solidFill>
                <a:ea typeface="Noto Sans T Chinese Bold"/>
              </a:rPr>
              <a:t>資料來源：美國心理協會（2020）</a:t>
            </a: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3096898-3EA1-7C72-BDC8-000ED06B100A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21" name="Group 24">
              <a:extLst>
                <a:ext uri="{FF2B5EF4-FFF2-40B4-BE49-F238E27FC236}">
                  <a16:creationId xmlns:a16="http://schemas.microsoft.com/office/drawing/2014/main" id="{CCC2A484-14AC-A9A8-37BC-4E90F338E6F3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5F6AA6CC-28FF-F548-9959-4984E192F8A2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4" name="TextBox 26">
                <a:extLst>
                  <a:ext uri="{FF2B5EF4-FFF2-40B4-BE49-F238E27FC236}">
                    <a16:creationId xmlns:a16="http://schemas.microsoft.com/office/drawing/2014/main" id="{CDDE0E50-5CC7-8881-A222-F84BE8779A9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2" name="TextBox 27">
              <a:extLst>
                <a:ext uri="{FF2B5EF4-FFF2-40B4-BE49-F238E27FC236}">
                  <a16:creationId xmlns:a16="http://schemas.microsoft.com/office/drawing/2014/main" id="{1AE8DA1E-83D6-7840-096D-8E27F98BA6D5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6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399150" flipH="1">
            <a:off x="15339316" y="9135960"/>
            <a:ext cx="621493" cy="10879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25529" b="12315"/>
          <a:stretch/>
        </p:blipFill>
        <p:spPr>
          <a:xfrm>
            <a:off x="16899897" y="8764077"/>
            <a:ext cx="1401020" cy="14906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51426" y="3524120"/>
            <a:ext cx="1717647" cy="2362460"/>
            <a:chOff x="0" y="0"/>
            <a:chExt cx="2290196" cy="314994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8520" y="2494689"/>
              <a:ext cx="566737" cy="56673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489535" y="108163"/>
              <a:ext cx="692499" cy="692499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706621">
            <a:off x="16990447" y="7395147"/>
            <a:ext cx="537707" cy="53770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2015" t="12751"/>
          <a:stretch/>
        </p:blipFill>
        <p:spPr>
          <a:xfrm>
            <a:off x="5335" y="0"/>
            <a:ext cx="1655247" cy="148324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rcRect b="11369"/>
          <a:stretch>
            <a:fillRect/>
          </a:stretch>
        </p:blipFill>
        <p:spPr>
          <a:xfrm>
            <a:off x="3831679" y="76200"/>
            <a:ext cx="10697897" cy="9258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664148" y="9468357"/>
            <a:ext cx="9580492" cy="40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>
                <a:solidFill>
                  <a:srgbClr val="000000"/>
                </a:solidFill>
                <a:ea typeface="Noto Sans T Chinese Bold"/>
              </a:rPr>
              <a:t>資料來源：心理健康司 歷年全國自殺死亡資料統計暨自殺通報統計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7F88DB8-4FBB-D526-574C-21A673714CFA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14" name="Group 24">
              <a:extLst>
                <a:ext uri="{FF2B5EF4-FFF2-40B4-BE49-F238E27FC236}">
                  <a16:creationId xmlns:a16="http://schemas.microsoft.com/office/drawing/2014/main" id="{BD1CA947-67A3-92FD-D20E-D1A1484E84E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6" name="Freeform 25">
                <a:extLst>
                  <a:ext uri="{FF2B5EF4-FFF2-40B4-BE49-F238E27FC236}">
                    <a16:creationId xmlns:a16="http://schemas.microsoft.com/office/drawing/2014/main" id="{8BD17F89-E7D0-00C6-C3E4-A56671E22A70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7" name="TextBox 26">
                <a:extLst>
                  <a:ext uri="{FF2B5EF4-FFF2-40B4-BE49-F238E27FC236}">
                    <a16:creationId xmlns:a16="http://schemas.microsoft.com/office/drawing/2014/main" id="{D6D65859-650D-0B6F-71C3-D2895747482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3D862B9A-D076-FB73-A958-E395B289F84C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7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608036" y="8449310"/>
            <a:ext cx="12384105" cy="4152396"/>
            <a:chOff x="0" y="0"/>
            <a:chExt cx="18938240" cy="6350000"/>
          </a:xfrm>
        </p:grpSpPr>
        <p:sp>
          <p:nvSpPr>
            <p:cNvPr id="3" name="Freeform 3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C4DDF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solidFill>
              <a:srgbClr val="FAFCFC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399150" flipH="1">
            <a:off x="16948553" y="6900650"/>
            <a:ext cx="621493" cy="108795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3631"/>
          <a:stretch/>
        </p:blipFill>
        <p:spPr>
          <a:xfrm>
            <a:off x="-51589" y="-1"/>
            <a:ext cx="1667906" cy="111100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193382" y="5301541"/>
            <a:ext cx="1717647" cy="2362460"/>
            <a:chOff x="0" y="0"/>
            <a:chExt cx="2290196" cy="3149946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8520" y="2494689"/>
              <a:ext cx="566737" cy="566737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489535" y="108163"/>
              <a:ext cx="692499" cy="692499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06621">
            <a:off x="294698" y="9546829"/>
            <a:ext cx="537707" cy="537707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524266" y="-952653"/>
            <a:ext cx="1905306" cy="1905306"/>
            <a:chOff x="0" y="0"/>
            <a:chExt cx="2540408" cy="2540408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 b="17100"/>
          <a:stretch>
            <a:fillRect/>
          </a:stretch>
        </p:blipFill>
        <p:spPr>
          <a:xfrm>
            <a:off x="245483" y="3055962"/>
            <a:ext cx="17632394" cy="311673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409017" y="3534236"/>
            <a:ext cx="1460565" cy="2471725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927086" y="9528743"/>
            <a:ext cx="6127679" cy="40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>
                <a:solidFill>
                  <a:srgbClr val="000000"/>
                </a:solidFill>
                <a:ea typeface="Noto Sans T Chinese Bold"/>
              </a:rPr>
              <a:t>資料來源：衛福部</a:t>
            </a:r>
          </a:p>
        </p:txBody>
      </p:sp>
      <p:pic>
        <p:nvPicPr>
          <p:cNvPr id="32" name="Picture 17">
            <a:extLst>
              <a:ext uri="{FF2B5EF4-FFF2-40B4-BE49-F238E27FC236}">
                <a16:creationId xmlns:a16="http://schemas.microsoft.com/office/drawing/2014/main" id="{9219F21C-6BD4-26B0-4422-276AF7D3EF0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15381" r="25964"/>
          <a:stretch/>
        </p:blipFill>
        <p:spPr>
          <a:xfrm>
            <a:off x="16946920" y="-67583"/>
            <a:ext cx="1392820" cy="1438527"/>
          </a:xfrm>
          <a:prstGeom prst="rect">
            <a:avLst/>
          </a:prstGeom>
        </p:spPr>
      </p:pic>
      <p:pic>
        <p:nvPicPr>
          <p:cNvPr id="33" name="Picture 8">
            <a:extLst>
              <a:ext uri="{FF2B5EF4-FFF2-40B4-BE49-F238E27FC236}">
                <a16:creationId xmlns:a16="http://schemas.microsoft.com/office/drawing/2014/main" id="{621825CE-B1AC-9382-BEF9-97285015C88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-2306" t="-8756" r="-7810" b="13641"/>
          <a:stretch/>
        </p:blipFill>
        <p:spPr>
          <a:xfrm>
            <a:off x="2608355" y="8667038"/>
            <a:ext cx="2071610" cy="1616979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5CBA974C-CF49-B0AB-F8D8-CB343C8D7833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19" name="Group 24">
              <a:extLst>
                <a:ext uri="{FF2B5EF4-FFF2-40B4-BE49-F238E27FC236}">
                  <a16:creationId xmlns:a16="http://schemas.microsoft.com/office/drawing/2014/main" id="{147A2E7B-88E6-6342-E7E2-7848ECE06D90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BF4AD0AB-84B9-E0A5-B18A-1BB3AD8C5BBC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7DCC28C1-1845-0A89-0A18-767A0D6E7F5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07EB8DA0-96B5-53F4-706F-DE7879AC026F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8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38600" y="4838570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9499" dirty="0">
                <a:solidFill>
                  <a:srgbClr val="1B4262"/>
                </a:solidFill>
                <a:latin typeface="Marykate"/>
              </a:rPr>
              <a:t>03 </a:t>
            </a:r>
            <a:r>
              <a:rPr lang="en-US" altLang="zh-TW" sz="9499" dirty="0" err="1">
                <a:solidFill>
                  <a:srgbClr val="1B4262"/>
                </a:solidFill>
                <a:latin typeface="Marykate"/>
              </a:rPr>
              <a:t>系統目標</a:t>
            </a:r>
            <a:endParaRPr lang="en-US" altLang="zh-TW" sz="9499" dirty="0">
              <a:solidFill>
                <a:srgbClr val="1B4262"/>
              </a:solidFill>
              <a:latin typeface="Marykate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7A52D616-A338-7A88-71E6-7ADB1DCD92F9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4" name="Group 24">
              <a:extLst>
                <a:ext uri="{FF2B5EF4-FFF2-40B4-BE49-F238E27FC236}">
                  <a16:creationId xmlns:a16="http://schemas.microsoft.com/office/drawing/2014/main" id="{65353C4E-04E3-3F04-952E-4D64DAE71E28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0" name="Freeform 25">
                <a:extLst>
                  <a:ext uri="{FF2B5EF4-FFF2-40B4-BE49-F238E27FC236}">
                    <a16:creationId xmlns:a16="http://schemas.microsoft.com/office/drawing/2014/main" id="{5F42B51F-12A8-7FEE-C025-3FC996D97375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1" name="TextBox 26">
                <a:extLst>
                  <a:ext uri="{FF2B5EF4-FFF2-40B4-BE49-F238E27FC236}">
                    <a16:creationId xmlns:a16="http://schemas.microsoft.com/office/drawing/2014/main" id="{B59FC1C9-CDD3-524E-76B4-0C97EA39CC7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6BC8E784-20EE-A64E-EAD9-D57E0219C227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22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723</Words>
  <Application>Microsoft Office PowerPoint</Application>
  <PresentationFormat>自訂</PresentationFormat>
  <Paragraphs>239</Paragraphs>
  <Slides>30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4" baseType="lpstr">
      <vt:lpstr>Noto Sans T Chinese Bold</vt:lpstr>
      <vt:lpstr>Agrandir</vt:lpstr>
      <vt:lpstr>Yuppy TC</vt:lpstr>
      <vt:lpstr>Arial</vt:lpstr>
      <vt:lpstr>Consolas</vt:lpstr>
      <vt:lpstr>More Sugar</vt:lpstr>
      <vt:lpstr>LANTINGHEI SC DEMIBOLD</vt:lpstr>
      <vt:lpstr>Gautami</vt:lpstr>
      <vt:lpstr>Marykate</vt:lpstr>
      <vt:lpstr>華康粗圓體</vt:lpstr>
      <vt:lpstr>Calibri</vt:lpstr>
      <vt:lpstr>Arcade Gamer</vt:lpstr>
      <vt:lpstr>Noto Sans T Chinese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Pink Pastel Blue Yellow Cute Illustrative Join the Fandom Fandom Presentation</dc:title>
  <cp:lastModifiedBy>11136002_周廷蓁</cp:lastModifiedBy>
  <cp:revision>23</cp:revision>
  <dcterms:created xsi:type="dcterms:W3CDTF">2006-08-16T00:00:00Z</dcterms:created>
  <dcterms:modified xsi:type="dcterms:W3CDTF">2023-05-18T14:57:45Z</dcterms:modified>
  <dc:identifier>DAFguBpB-ZI</dc:identifier>
</cp:coreProperties>
</file>